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6" r:id="rId2"/>
    <p:sldId id="257" r:id="rId3"/>
    <p:sldId id="258" r:id="rId4"/>
    <p:sldId id="259" r:id="rId5"/>
    <p:sldId id="261" r:id="rId6"/>
    <p:sldId id="262" r:id="rId7"/>
    <p:sldId id="263" r:id="rId8"/>
    <p:sldId id="265" r:id="rId9"/>
    <p:sldId id="267" r:id="rId10"/>
    <p:sldId id="268" r:id="rId11"/>
    <p:sldId id="269" r:id="rId12"/>
    <p:sldId id="270" r:id="rId13"/>
    <p:sldId id="271" r:id="rId14"/>
    <p:sldId id="272" r:id="rId15"/>
    <p:sldId id="264" r:id="rId16"/>
  </p:sldIdLst>
  <p:sldSz cx="14630400" cy="8229600"/>
  <p:notesSz cx="8229600" cy="14630400"/>
  <p:embeddedFontLst>
    <p:embeddedFont>
      <p:font typeface="Crimson Pro Semi Bold" panose="020B0604020202020204" charset="0"/>
      <p:regular r:id="rId18"/>
    </p:embeddedFont>
    <p:embeddedFont>
      <p:font typeface="DengXian" panose="02010600030101010101" pitchFamily="2" charset="-122"/>
      <p:regular r:id="rId19"/>
      <p:bold r:id="rId20"/>
    </p:embeddedFont>
    <p:embeddedFont>
      <p:font typeface="Heebo" pitchFamily="2" charset="-79"/>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48C79-8DD3-DF4C-BC1B-17CD9BBDB261}" v="633" dt="2024-10-13T23:24:58.047"/>
    <p1510:client id="{0CFA87D5-DE2F-F704-7FA8-E4C5596BB46C}" v="55" dt="2024-10-13T22:11:13.019"/>
    <p1510:client id="{237F4CDB-8D25-7189-6854-46ACBEB5876E}" v="1" dt="2024-10-13T08:31:21.602"/>
    <p1510:client id="{73ECC817-8017-C947-E2C0-DD64D7408FA6}" v="54" dt="2024-10-13T10:13:54.636"/>
    <p1510:client id="{90B8034F-C44B-41DA-D5F5-48501B473574}" v="118" dt="2024-10-13T22:41:21.520"/>
    <p1510:client id="{9349D3E6-F470-CFA9-F680-800DDBD0E15D}" v="256" dt="2024-10-13T22:44:30.443"/>
    <p1510:client id="{9EE3AFA6-53DC-5C6F-F0C4-944C4ED04BD8}" v="551" dt="2024-10-13T09:50:51.162"/>
    <p1510:client id="{A83A30B8-64AA-0A59-5ACA-687DC2D4088E}" v="132" dt="2024-10-13T11:30:59.809"/>
    <p1510:client id="{EAEBDB3F-DC5A-7E94-6EA5-C85E8A588A08}" v="1" dt="2024-10-13T11:26:05.229"/>
    <p1510:client id="{FE7DDC9B-12C7-1250-6218-537C13EEF97E}" v="58" dt="2024-10-13T23:22:56.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6CFAD184-8CDF-4A4C-A98A-48D7890676E6}" type="datetimeFigureOut">
              <a:t>10/13/2024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E6F7A47-C66D-45DC-BE11-09B809987413}" type="slidenum">
              <a:t>‹#›</a:t>
            </a:fld>
            <a:endParaRPr lang="en-US"/>
          </a:p>
        </p:txBody>
      </p:sp>
    </p:spTree>
    <p:extLst>
      <p:ext uri="{BB962C8B-B14F-4D97-AF65-F5344CB8AC3E}">
        <p14:creationId xmlns:p14="http://schemas.microsoft.com/office/powerpoint/2010/main" val="327331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6F7A47-C66D-45DC-BE11-09B809987413}" type="slidenum">
              <a:rPr lang="en-US" smtClean="0"/>
              <a:t>1</a:t>
            </a:fld>
            <a:endParaRPr lang="en-US"/>
          </a:p>
        </p:txBody>
      </p:sp>
    </p:spTree>
    <p:extLst>
      <p:ext uri="{BB962C8B-B14F-4D97-AF65-F5344CB8AC3E}">
        <p14:creationId xmlns:p14="http://schemas.microsoft.com/office/powerpoint/2010/main" val="2333222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18152-FB37-5274-D48B-292F6AD11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12083-98DF-FBFE-CF09-299FB5108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52F11-4140-4DBF-44D5-DC341E301F1B}"/>
              </a:ext>
            </a:extLst>
          </p:cNvPr>
          <p:cNvSpPr>
            <a:spLocks noGrp="1"/>
          </p:cNvSpPr>
          <p:nvPr>
            <p:ph type="body" idx="1"/>
          </p:nvPr>
        </p:nvSpPr>
        <p:spPr/>
        <p:txBody>
          <a:bodyPr/>
          <a:lstStyle/>
          <a:p>
            <a:r>
              <a:rPr lang="en-US" b="1">
                <a:effectLst/>
                <a:latin typeface="Helvetica Neue" panose="02000503000000020004" pitchFamily="2" charset="0"/>
              </a:rPr>
              <a:t>This is Task and Fleet Management</a:t>
            </a:r>
            <a:r>
              <a:rPr lang="zh-CN" altLang="en-US" b="1">
                <a:effectLst/>
                <a:latin typeface="Helvetica Neue" panose="02000503000000020004" pitchFamily="2" charset="0"/>
              </a:rPr>
              <a:t> </a:t>
            </a:r>
            <a:r>
              <a:rPr lang="en-US">
                <a:effectLst/>
                <a:latin typeface="Helvetica Neue" panose="02000503000000020004" pitchFamily="2" charset="0"/>
              </a:rPr>
              <a:t>page</a:t>
            </a:r>
            <a:endParaRPr lang="en-US" b="1">
              <a:effectLst/>
              <a:latin typeface="Helvetica Neue" panose="02000503000000020004" pitchFamily="2" charset="0"/>
            </a:endParaRPr>
          </a:p>
          <a:p>
            <a:r>
              <a:rPr lang="en-US">
                <a:effectLst/>
                <a:latin typeface="Helvetica Neue" panose="02000503000000020004" pitchFamily="2" charset="0"/>
              </a:rPr>
              <a:t>This page is designed to optimize employee task assignments and fleet management, crucial for efficient operations in the lawn care business.</a:t>
            </a:r>
          </a:p>
          <a:p>
            <a:r>
              <a:rPr lang="en-US" b="1">
                <a:effectLst/>
                <a:latin typeface="Helvetica Neue" panose="02000503000000020004" pitchFamily="2" charset="0"/>
              </a:rPr>
              <a:t>Key Features:</a:t>
            </a:r>
          </a:p>
          <a:p>
            <a:pPr marL="228600" indent="-228600">
              <a:buAutoNum type="arabicPeriod"/>
            </a:pPr>
            <a:r>
              <a:rPr lang="en-US" b="1">
                <a:effectLst/>
                <a:latin typeface="Helvetica Neue" panose="02000503000000020004" pitchFamily="2" charset="0"/>
              </a:rPr>
              <a:t>Task Assignment</a:t>
            </a:r>
            <a:r>
              <a:rPr lang="en-US" b="0">
                <a:effectLst/>
                <a:latin typeface="Helvetica Neue" panose="02000503000000020004" pitchFamily="2" charset="0"/>
              </a:rPr>
              <a:t>: Shows a clear schedule of tasks assigned to employees, including the service location, time, and status </a:t>
            </a:r>
          </a:p>
          <a:p>
            <a:pPr marL="228600" indent="-228600">
              <a:buAutoNum type="arabicPeriod"/>
            </a:pPr>
            <a:r>
              <a:rPr lang="en-US" b="1">
                <a:effectLst/>
                <a:latin typeface="Helvetica Neue" panose="02000503000000020004" pitchFamily="2" charset="0"/>
              </a:rPr>
              <a:t>Route Scheduling Map</a:t>
            </a:r>
            <a:r>
              <a:rPr lang="en-US" b="0">
                <a:effectLst/>
                <a:latin typeface="Helvetica Neue" panose="02000503000000020004" pitchFamily="2" charset="0"/>
              </a:rPr>
              <a:t>: Uses GPS to optimize routes for employees, reducing travel time and increasing operational efficiency. The feature allows Ryan to view the total distance and estimated time for each route, ensuring timely services</a:t>
            </a:r>
          </a:p>
          <a:p>
            <a:pPr marL="228600" indent="-228600">
              <a:buAutoNum type="arabicPeriod"/>
            </a:pPr>
            <a:r>
              <a:rPr lang="en-US" b="1">
                <a:effectLst/>
                <a:latin typeface="Helvetica Neue" panose="02000503000000020004" pitchFamily="2" charset="0"/>
              </a:rPr>
              <a:t>Fleet Maintenance</a:t>
            </a:r>
            <a:r>
              <a:rPr lang="en-US" b="0">
                <a:effectLst/>
                <a:latin typeface="Helvetica Neue" panose="02000503000000020004" pitchFamily="2" charset="0"/>
              </a:rPr>
              <a:t>: Displays upcoming maintenance tasks for the fleet, ensuring vehicle readiness and minimizing downtime.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Neue" panose="02000503000000020004" pitchFamily="2" charset="0"/>
              </a:rPr>
              <a:t>All these designs meets the </a:t>
            </a:r>
            <a:r>
              <a:rPr lang="en-US" b="0">
                <a:effectLst/>
                <a:latin typeface="Helvetica Neue" panose="02000503000000020004" pitchFamily="2" charset="0"/>
              </a:rPr>
              <a:t>Route Scheduling </a:t>
            </a:r>
            <a:r>
              <a:rPr lang="en-US">
                <a:effectLst/>
                <a:latin typeface="Helvetica Neue" panose="02000503000000020004" pitchFamily="2" charset="0"/>
              </a:rPr>
              <a:t>requirement</a:t>
            </a:r>
            <a:endParaRPr lang="en-US"/>
          </a:p>
        </p:txBody>
      </p:sp>
      <p:sp>
        <p:nvSpPr>
          <p:cNvPr id="4" name="Slide Number Placeholder 3">
            <a:extLst>
              <a:ext uri="{FF2B5EF4-FFF2-40B4-BE49-F238E27FC236}">
                <a16:creationId xmlns:a16="http://schemas.microsoft.com/office/drawing/2014/main" id="{8E056DBF-CF38-DB35-6241-7E7AAC7E88B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9293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88BE-81D5-F8F9-45B6-F7E1E29CE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F0D43-0FF5-7D55-CCBF-204D6240D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51618-3C62-495F-D8A1-AC55CF5BA2A6}"/>
              </a:ext>
            </a:extLst>
          </p:cNvPr>
          <p:cNvSpPr>
            <a:spLocks noGrp="1"/>
          </p:cNvSpPr>
          <p:nvPr>
            <p:ph type="body" idx="1"/>
          </p:nvPr>
        </p:nvSpPr>
        <p:spPr/>
        <p:txBody>
          <a:bodyPr/>
          <a:lstStyle/>
          <a:p>
            <a:r>
              <a:rPr lang="en-US" b="1">
                <a:effectLst/>
                <a:latin typeface="Helvetica Neue" panose="02000503000000020004" pitchFamily="2" charset="0"/>
              </a:rPr>
              <a:t>This is Inventory Management </a:t>
            </a:r>
            <a:r>
              <a:rPr lang="en-US">
                <a:effectLst/>
                <a:latin typeface="Helvetica Neue" panose="02000503000000020004" pitchFamily="2" charset="0"/>
              </a:rPr>
              <a:t>page</a:t>
            </a:r>
          </a:p>
          <a:p>
            <a:r>
              <a:rPr lang="en-US">
                <a:effectLst/>
                <a:latin typeface="Helvetica Neue" panose="02000503000000020004" pitchFamily="2" charset="0"/>
              </a:rPr>
              <a:t>This page enables LCS to efficiently track and manage inventory, including tools, equipment, and materials needed for lawn care services.</a:t>
            </a:r>
          </a:p>
          <a:p>
            <a:r>
              <a:rPr lang="en-US" b="1">
                <a:effectLst/>
                <a:latin typeface="Helvetica Neue" panose="02000503000000020004" pitchFamily="2" charset="0"/>
              </a:rPr>
              <a:t>Key Features:</a:t>
            </a:r>
          </a:p>
          <a:p>
            <a:r>
              <a:rPr lang="en-US" b="0">
                <a:effectLst/>
                <a:latin typeface="Helvetica Neue" panose="02000503000000020004" pitchFamily="2" charset="0"/>
              </a:rPr>
              <a:t>1.</a:t>
            </a:r>
            <a:r>
              <a:rPr lang="en-US" b="1">
                <a:effectLst/>
                <a:latin typeface="Helvetica Neue" panose="02000503000000020004" pitchFamily="2" charset="0"/>
              </a:rPr>
              <a:t>Inventory Summary</a:t>
            </a:r>
            <a:r>
              <a:rPr lang="en-US" b="0">
                <a:effectLst/>
                <a:latin typeface="Helvetica Neue" panose="02000503000000020004" pitchFamily="2" charset="0"/>
              </a:rPr>
              <a:t>: Provides an overview of available items, low stock, and out-of-stock items, ensuring timely reordering of necessary supplies.</a:t>
            </a:r>
          </a:p>
          <a:p>
            <a:r>
              <a:rPr lang="en-US" b="0">
                <a:effectLst/>
                <a:latin typeface="Helvetica Neue" panose="02000503000000020004" pitchFamily="2" charset="0"/>
              </a:rPr>
              <a:t>2.</a:t>
            </a:r>
            <a:r>
              <a:rPr lang="en-US" b="1">
                <a:effectLst/>
                <a:latin typeface="Helvetica Neue" panose="02000503000000020004" pitchFamily="2" charset="0"/>
              </a:rPr>
              <a:t>Inventory Tracking</a:t>
            </a:r>
            <a:r>
              <a:rPr lang="en-US" b="0">
                <a:effectLst/>
                <a:latin typeface="Helvetica Neue" panose="02000503000000020004" pitchFamily="2" charset="0"/>
              </a:rPr>
              <a:t>: Tracks categories, stock status, reorder points, and last updates for specific items, ensuring the right materials are always on hand.</a:t>
            </a:r>
          </a:p>
          <a:p>
            <a:r>
              <a:rPr lang="en-US" b="0">
                <a:effectLst/>
                <a:latin typeface="Helvetica Neue" panose="02000503000000020004" pitchFamily="2" charset="0"/>
              </a:rPr>
              <a:t>3.</a:t>
            </a:r>
            <a:r>
              <a:rPr lang="en-US" b="1">
                <a:effectLst/>
                <a:latin typeface="Helvetica Neue" panose="02000503000000020004" pitchFamily="2" charset="0"/>
              </a:rPr>
              <a:t>Order Management</a:t>
            </a:r>
            <a:r>
              <a:rPr lang="en-US" b="0">
                <a:effectLst/>
                <a:latin typeface="Helvetica Neue" panose="02000503000000020004" pitchFamily="2" charset="0"/>
              </a:rPr>
              <a:t>: Displays past orders, their status, and actions required , helping Ryan to streamline supplier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Neue" panose="02000503000000020004" pitchFamily="2" charset="0"/>
              </a:rPr>
              <a:t>All these designs meets the </a:t>
            </a:r>
            <a:r>
              <a:rPr lang="en-US" b="1">
                <a:effectLst/>
                <a:latin typeface="Helvetica Neue" panose="02000503000000020004" pitchFamily="2" charset="0"/>
              </a:rPr>
              <a:t>Inventory Management</a:t>
            </a:r>
            <a:r>
              <a:rPr lang="en-US">
                <a:effectLst/>
                <a:latin typeface="Helvetica Neue" panose="02000503000000020004" pitchFamily="2" charset="0"/>
              </a:rPr>
              <a:t> requirement</a:t>
            </a:r>
            <a:endParaRPr lang="en-US"/>
          </a:p>
        </p:txBody>
      </p:sp>
      <p:sp>
        <p:nvSpPr>
          <p:cNvPr id="4" name="Slide Number Placeholder 3">
            <a:extLst>
              <a:ext uri="{FF2B5EF4-FFF2-40B4-BE49-F238E27FC236}">
                <a16:creationId xmlns:a16="http://schemas.microsoft.com/office/drawing/2014/main" id="{40AD8203-63ED-27E0-42D4-D829DCFDE35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1041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This is Customer Management </a:t>
            </a:r>
            <a:r>
              <a:rPr lang="en-US">
                <a:effectLst/>
                <a:latin typeface="Helvetica Neue" panose="02000503000000020004" pitchFamily="2" charset="0"/>
              </a:rPr>
              <a:t>page</a:t>
            </a:r>
            <a:endParaRPr lang="en-US" b="1">
              <a:effectLst/>
              <a:latin typeface="Helvetica Neue" panose="02000503000000020004" pitchFamily="2" charset="0"/>
            </a:endParaRPr>
          </a:p>
          <a:p>
            <a:r>
              <a:rPr lang="en-US">
                <a:effectLst/>
                <a:latin typeface="Helvetica Neue" panose="02000503000000020004" pitchFamily="2" charset="0"/>
              </a:rPr>
              <a:t>This page allows LCS to maintain comprehensive records of clients, service histories, and preferences, enhancing customer relationships and service personalization.</a:t>
            </a:r>
          </a:p>
          <a:p>
            <a:r>
              <a:rPr lang="en-US" b="1">
                <a:effectLst/>
                <a:latin typeface="Helvetica Neue" panose="02000503000000020004" pitchFamily="2" charset="0"/>
              </a:rPr>
              <a:t>Key Features</a:t>
            </a:r>
            <a:r>
              <a:rPr lang="en-US">
                <a:effectLst/>
                <a:latin typeface="Helvetica Neue" panose="02000503000000020004" pitchFamily="2" charset="0"/>
              </a:rPr>
              <a:t>:</a:t>
            </a:r>
          </a:p>
          <a:p>
            <a:pPr>
              <a:buFont typeface="Arial" panose="020B0604020202020204" pitchFamily="34" charset="0"/>
              <a:buChar char="•"/>
            </a:pPr>
            <a:r>
              <a:rPr lang="en-US" b="1">
                <a:effectLst/>
                <a:latin typeface="Helvetica Neue" panose="02000503000000020004" pitchFamily="2" charset="0"/>
              </a:rPr>
              <a:t>Customer Information Management</a:t>
            </a:r>
            <a:r>
              <a:rPr lang="en-US">
                <a:effectLst/>
                <a:latin typeface="Helvetica Neue" panose="02000503000000020004" pitchFamily="2" charset="0"/>
              </a:rPr>
              <a:t>: Displays detailed customer profiles, including contact details, service preferences, and the amount spent</a:t>
            </a:r>
          </a:p>
          <a:p>
            <a:pPr>
              <a:buFont typeface="Arial" panose="020B0604020202020204" pitchFamily="34" charset="0"/>
              <a:buChar char="•"/>
            </a:pPr>
            <a:r>
              <a:rPr lang="en-US" b="1">
                <a:effectLst/>
                <a:latin typeface="Helvetica Neue" panose="02000503000000020004" pitchFamily="2" charset="0"/>
              </a:rPr>
              <a:t>Service History</a:t>
            </a:r>
            <a:r>
              <a:rPr lang="en-US">
                <a:effectLst/>
                <a:latin typeface="Helvetica Neue" panose="02000503000000020004" pitchFamily="2" charset="0"/>
              </a:rPr>
              <a:t>: Shows each customer’s service history, ratings, and feedback, helping LCS maintain high service quality and adjust offerings based on customer feedback.</a:t>
            </a:r>
          </a:p>
          <a:p>
            <a:pPr>
              <a:buFont typeface="Arial" panose="020B0604020202020204" pitchFamily="34" charset="0"/>
              <a:buChar char="•"/>
            </a:pPr>
            <a:r>
              <a:rPr lang="en-US" b="1">
                <a:effectLst/>
                <a:latin typeface="Helvetica Neue" panose="02000503000000020004" pitchFamily="2" charset="0"/>
              </a:rPr>
              <a:t>Loyalty Program</a:t>
            </a:r>
            <a:r>
              <a:rPr lang="en-US">
                <a:effectLst/>
                <a:latin typeface="Helvetica Neue" panose="02000503000000020004" pitchFamily="2" charset="0"/>
              </a:rPr>
              <a:t>: Displays customer loyalty points and available rewards, encouraging repeat business and fostering customer loyalty.</a:t>
            </a:r>
            <a:endParaRPr lang="en-US"/>
          </a:p>
          <a:p>
            <a:endParaRPr lang="en-US"/>
          </a:p>
        </p:txBody>
      </p:sp>
      <p:sp>
        <p:nvSpPr>
          <p:cNvPr id="4" name="Slide Number Placeholder 3"/>
          <p:cNvSpPr>
            <a:spLocks noGrp="1"/>
          </p:cNvSpPr>
          <p:nvPr>
            <p:ph type="sldNum" sz="quarter" idx="5"/>
          </p:nvPr>
        </p:nvSpPr>
        <p:spPr/>
        <p:txBody>
          <a:bodyPr/>
          <a:lstStyle/>
          <a:p>
            <a:fld id="{8E6F7A47-C66D-45DC-BE11-09B809987413}" type="slidenum">
              <a:rPr lang="en-US" smtClean="0"/>
              <a:t>12</a:t>
            </a:fld>
            <a:endParaRPr lang="en-US"/>
          </a:p>
        </p:txBody>
      </p:sp>
    </p:spTree>
    <p:extLst>
      <p:ext uri="{BB962C8B-B14F-4D97-AF65-F5344CB8AC3E}">
        <p14:creationId xmlns:p14="http://schemas.microsoft.com/office/powerpoint/2010/main" val="348079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This is  Financial Management </a:t>
            </a:r>
            <a:r>
              <a:rPr lang="en-US">
                <a:effectLst/>
                <a:latin typeface="Helvetica Neue" panose="02000503000000020004" pitchFamily="2" charset="0"/>
              </a:rPr>
              <a:t>page</a:t>
            </a:r>
            <a:endParaRPr lang="en-US" b="1">
              <a:effectLst/>
              <a:latin typeface="Helvetica Neue" panose="02000503000000020004" pitchFamily="2" charset="0"/>
            </a:endParaRPr>
          </a:p>
          <a:p>
            <a:r>
              <a:rPr lang="en-US">
                <a:effectLst/>
                <a:latin typeface="Helvetica Neue" panose="02000503000000020004" pitchFamily="2" charset="0"/>
              </a:rPr>
              <a:t>This page automates and tracks LCS's income, expenses, payroll, and invoicing, offering Ryan a clear understanding of the company's financial health.</a:t>
            </a:r>
          </a:p>
          <a:p>
            <a:r>
              <a:rPr lang="en-US" b="1">
                <a:effectLst/>
                <a:latin typeface="Helvetica Neue" panose="02000503000000020004" pitchFamily="2" charset="0"/>
              </a:rPr>
              <a:t>Key Features</a:t>
            </a:r>
            <a:r>
              <a:rPr lang="en-US">
                <a:effectLst/>
                <a:latin typeface="Helvetica Neue" panose="02000503000000020004" pitchFamily="2" charset="0"/>
              </a:rPr>
              <a:t>:</a:t>
            </a:r>
          </a:p>
          <a:p>
            <a:pPr>
              <a:buFont typeface="Arial" panose="020B0604020202020204" pitchFamily="34" charset="0"/>
              <a:buChar char="•"/>
            </a:pPr>
            <a:r>
              <a:rPr lang="en-US" b="1">
                <a:effectLst/>
                <a:latin typeface="Helvetica Neue" panose="02000503000000020004" pitchFamily="2" charset="0"/>
              </a:rPr>
              <a:t>Revenue and Expense Tracking</a:t>
            </a:r>
            <a:r>
              <a:rPr lang="en-US">
                <a:effectLst/>
                <a:latin typeface="Helvetica Neue" panose="02000503000000020004" pitchFamily="2" charset="0"/>
              </a:rPr>
              <a:t>: Provides detailed insights into revenue, total expenses, and net profit, helping Ryan make informed business decisions.</a:t>
            </a:r>
          </a:p>
          <a:p>
            <a:pPr>
              <a:buFont typeface="Arial" panose="020B0604020202020204" pitchFamily="34" charset="0"/>
              <a:buChar char="•"/>
            </a:pPr>
            <a:r>
              <a:rPr lang="en-US" b="1">
                <a:effectLst/>
                <a:latin typeface="Helvetica Neue" panose="02000503000000020004" pitchFamily="2" charset="0"/>
              </a:rPr>
              <a:t>Payroll Tracking</a:t>
            </a:r>
            <a:r>
              <a:rPr lang="en-US">
                <a:effectLst/>
                <a:latin typeface="Helvetica Neue" panose="02000503000000020004" pitchFamily="2" charset="0"/>
              </a:rPr>
              <a:t>: Displays payroll information for employees, ensuring timely and accurate payments.</a:t>
            </a:r>
          </a:p>
          <a:p>
            <a:pPr>
              <a:buFont typeface="Arial" panose="020B0604020202020204" pitchFamily="34" charset="0"/>
              <a:buChar char="•"/>
            </a:pPr>
            <a:r>
              <a:rPr lang="en-US" altLang="zh-CN">
                <a:effectLst/>
                <a:latin typeface="Helvetica Neue" panose="02000503000000020004" pitchFamily="2" charset="0"/>
              </a:rPr>
              <a:t>【Click】-------</a:t>
            </a:r>
            <a:endParaRPr lang="en-US">
              <a:effectLst/>
              <a:latin typeface="Helvetica Neue" panose="02000503000000020004" pitchFamily="2" charset="0"/>
            </a:endParaRPr>
          </a:p>
          <a:p>
            <a:pPr>
              <a:buFont typeface="Arial" panose="020B0604020202020204" pitchFamily="34" charset="0"/>
              <a:buChar char="•"/>
            </a:pPr>
            <a:r>
              <a:rPr lang="en-US" b="1">
                <a:effectLst/>
                <a:latin typeface="Helvetica Neue" panose="02000503000000020004" pitchFamily="2" charset="0"/>
              </a:rPr>
              <a:t>Invoice Tracking</a:t>
            </a:r>
            <a:r>
              <a:rPr lang="en-US">
                <a:effectLst/>
                <a:latin typeface="Helvetica Neue" panose="02000503000000020004" pitchFamily="2" charset="0"/>
              </a:rPr>
              <a:t>: Allows Ryan to generate and track invoices, improving payment collection and automating accounting processes.</a:t>
            </a:r>
            <a:endParaRPr lang="en-US" b="1">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Neue" panose="02000503000000020004" pitchFamily="2" charset="0"/>
              </a:rPr>
              <a:t>All these designs meets </a:t>
            </a:r>
            <a:r>
              <a:rPr lang="en-US" b="0">
                <a:effectLst/>
                <a:latin typeface="Helvetica Neue" panose="02000503000000020004" pitchFamily="2" charset="0"/>
              </a:rPr>
              <a:t>the Financial Management </a:t>
            </a:r>
            <a:r>
              <a:rPr lang="en-US">
                <a:effectLst/>
                <a:latin typeface="Helvetica Neue" panose="02000503000000020004" pitchFamily="2" charset="0"/>
              </a:rPr>
              <a:t>requirement.</a:t>
            </a:r>
          </a:p>
          <a:p>
            <a:endParaRPr lang="en-US"/>
          </a:p>
        </p:txBody>
      </p:sp>
      <p:sp>
        <p:nvSpPr>
          <p:cNvPr id="4" name="Slide Number Placeholder 3"/>
          <p:cNvSpPr>
            <a:spLocks noGrp="1"/>
          </p:cNvSpPr>
          <p:nvPr>
            <p:ph type="sldNum" sz="quarter" idx="5"/>
          </p:nvPr>
        </p:nvSpPr>
        <p:spPr/>
        <p:txBody>
          <a:bodyPr/>
          <a:lstStyle/>
          <a:p>
            <a:fld id="{8E6F7A47-C66D-45DC-BE11-09B809987413}" type="slidenum">
              <a:rPr lang="en-US" smtClean="0"/>
              <a:t>13</a:t>
            </a:fld>
            <a:endParaRPr lang="en-US"/>
          </a:p>
        </p:txBody>
      </p:sp>
    </p:spTree>
    <p:extLst>
      <p:ext uri="{BB962C8B-B14F-4D97-AF65-F5344CB8AC3E}">
        <p14:creationId xmlns:p14="http://schemas.microsoft.com/office/powerpoint/2010/main" val="195980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for Online Presence, we created an official website. This website presents a professional image and attracts more potential users. </a:t>
            </a:r>
          </a:p>
          <a:p>
            <a:r>
              <a:rPr lang="en-US"/>
              <a:t>The site begins with a concise </a:t>
            </a:r>
            <a:r>
              <a:rPr lang="en-US" b="1"/>
              <a:t>introduction(1.1), current scope of business(1.2) </a:t>
            </a:r>
            <a:r>
              <a:rPr lang="en-US"/>
              <a:t>and </a:t>
            </a:r>
            <a:r>
              <a:rPr lang="en-US" b="1"/>
              <a:t>customer stories(1.3)</a:t>
            </a:r>
            <a:r>
              <a:rPr lang="en-US"/>
              <a:t>.</a:t>
            </a:r>
          </a:p>
          <a:p>
            <a:r>
              <a:rPr lang="en-US"/>
              <a:t>And Here, We provided an </a:t>
            </a:r>
            <a:r>
              <a:rPr lang="en-US" b="1"/>
              <a:t>address checker(1.4)</a:t>
            </a:r>
            <a:r>
              <a:rPr lang="en-US"/>
              <a:t>. Users can enter their address. The system will automatically detect if the address is within the current operating area.</a:t>
            </a:r>
          </a:p>
          <a:p>
            <a:endParaRPr lang="en-US"/>
          </a:p>
          <a:p>
            <a:r>
              <a:rPr lang="en-US"/>
              <a:t>If it is within the area of operation, they are taken to the </a:t>
            </a:r>
            <a:r>
              <a:rPr lang="en-US" b="1"/>
              <a:t>services page.(2)</a:t>
            </a:r>
            <a:r>
              <a:rPr lang="en-US"/>
              <a:t> This page provides quote request and online booking functionality.</a:t>
            </a:r>
          </a:p>
          <a:p>
            <a:r>
              <a:rPr lang="en-US"/>
              <a:t>If it is not in the operating area, it goes to the </a:t>
            </a:r>
            <a:r>
              <a:rPr lang="en-US" b="1"/>
              <a:t>Out of Area page (3), </a:t>
            </a:r>
            <a:r>
              <a:rPr lang="en-US"/>
              <a:t>which displays ‘Service is not available in your area’ and provides user demand registration and message functions. This information is sent to the database for future business expansion to refer to.</a:t>
            </a:r>
          </a:p>
          <a:p>
            <a:endParaRPr lang="en-US"/>
          </a:p>
          <a:p>
            <a:endParaRPr lang="en-US"/>
          </a:p>
        </p:txBody>
      </p:sp>
      <p:sp>
        <p:nvSpPr>
          <p:cNvPr id="4" name="Slide Number Placeholder 3"/>
          <p:cNvSpPr>
            <a:spLocks noGrp="1"/>
          </p:cNvSpPr>
          <p:nvPr>
            <p:ph type="sldNum" sz="quarter" idx="5"/>
          </p:nvPr>
        </p:nvSpPr>
        <p:spPr/>
        <p:txBody>
          <a:bodyPr/>
          <a:lstStyle/>
          <a:p>
            <a:fld id="{8E6F7A47-C66D-45DC-BE11-09B809987413}" type="slidenum">
              <a:rPr lang="en-US" smtClean="0"/>
              <a:t>14</a:t>
            </a:fld>
            <a:endParaRPr lang="en-US"/>
          </a:p>
        </p:txBody>
      </p:sp>
    </p:spTree>
    <p:extLst>
      <p:ext uri="{BB962C8B-B14F-4D97-AF65-F5344CB8AC3E}">
        <p14:creationId xmlns:p14="http://schemas.microsoft.com/office/powerpoint/2010/main" val="338973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everyone. Today, we’ll be presenting the case of Lawn Care Specialists (LCS), a Christchurch-based business that has been operating successfully for over 10 years. Founded and managed by Ryan Wright, LCS is known for its professional lawn care services, catering to both residential and commercial clients. Recently, Ryan has faced new challenges, including financial pressures from his growing family and an opportunity to acquire another business in the same area. To manage this expansion effectively while maintaining a work-life balance, Ryan is exploring technology solutions to streamline operations and support his growing business.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context diagram outlines the overview of the organization system. There are 4 entities and one central system. The data flow shows how they interact with each other.</a:t>
            </a: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level 0 Data Flow Diagram shows the relationship between all sources. The diagram includes the data flow between four sources, six data processes, and three data stores. In this way, we can know the flow and processing of data input and output interface.</a:t>
            </a: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Entity Relationship Diagram shows the entities, their multiplicity and their relationships with each other. The organization of the database can be seen from ERD</a:t>
            </a: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our system requirements analysis, we created initial system prototypes using Figma based on DFD, ERD and other logical designs. These prototypes are real and clickable, below is the URL of the prototype. Now, let's take a look at some of the major functional pages.</a:t>
            </a:r>
          </a:p>
          <a:p>
            <a:endParaRPr lang="en-US"/>
          </a:p>
          <a:p>
            <a:r>
              <a:rPr lang="en-US">
                <a:effectLst/>
                <a:latin typeface="Helvetica Neue" panose="02000503000000020004" pitchFamily="2" charset="0"/>
              </a:rPr>
              <a:t>Firstly, The login page. This page provides secure access to the system for both administrators and employees. Depending on the user, the permissions can be different. For example, administrators can use the function of assigning tasks, while employees cannot.</a:t>
            </a:r>
            <a:r>
              <a:rPr lang="zh-CN" altLang="en-US">
                <a:effectLst/>
                <a:latin typeface="Helvetica Neue" panose="02000503000000020004" pitchFamily="2" charset="0"/>
              </a:rPr>
              <a:t> </a:t>
            </a:r>
            <a:r>
              <a:rPr lang="en-US">
                <a:effectLst/>
                <a:latin typeface="Helvetica Neue" panose="02000503000000020004" pitchFamily="2" charset="0"/>
              </a:rPr>
              <a:t>It ensures that only authorized users can access</a:t>
            </a:r>
            <a:r>
              <a:rPr lang="zh-CN" altLang="en-US">
                <a:effectLst/>
                <a:latin typeface="Helvetica Neue" panose="02000503000000020004" pitchFamily="2" charset="0"/>
              </a:rPr>
              <a:t> </a:t>
            </a:r>
            <a:r>
              <a:rPr lang="en-US">
                <a:effectLst/>
                <a:latin typeface="Helvetica Neue" panose="02000503000000020004" pitchFamily="2" charset="0"/>
              </a:rPr>
              <a:t>sensitive data.</a:t>
            </a:r>
          </a:p>
          <a:p>
            <a:r>
              <a:rPr lang="en-US" b="1">
                <a:effectLst/>
                <a:latin typeface="Helvetica Neue" panose="02000503000000020004" pitchFamily="2" charset="0"/>
              </a:rPr>
              <a:t>It</a:t>
            </a:r>
            <a:r>
              <a:rPr lang="zh-CN" altLang="en-US" b="1">
                <a:effectLst/>
                <a:latin typeface="Helvetica Neue" panose="02000503000000020004" pitchFamily="2" charset="0"/>
              </a:rPr>
              <a:t> </a:t>
            </a:r>
            <a:r>
              <a:rPr lang="en-US" altLang="zh-CN" b="1">
                <a:effectLst/>
                <a:latin typeface="Helvetica Neue" panose="02000503000000020004" pitchFamily="2" charset="0"/>
              </a:rPr>
              <a:t>has</a:t>
            </a:r>
            <a:r>
              <a:rPr lang="zh-CN" altLang="en-US" b="1">
                <a:effectLst/>
                <a:latin typeface="Helvetica Neue" panose="02000503000000020004" pitchFamily="2" charset="0"/>
              </a:rPr>
              <a:t> </a:t>
            </a:r>
            <a:r>
              <a:rPr lang="en-US" altLang="zh-CN" b="1">
                <a:effectLst/>
                <a:latin typeface="Helvetica Neue" panose="02000503000000020004" pitchFamily="2" charset="0"/>
              </a:rPr>
              <a:t>some</a:t>
            </a:r>
            <a:r>
              <a:rPr lang="en-US" b="1">
                <a:effectLst/>
                <a:latin typeface="Helvetica Neue" panose="02000503000000020004" pitchFamily="2" charset="0"/>
              </a:rPr>
              <a:t> key</a:t>
            </a:r>
            <a:r>
              <a:rPr lang="zh-CN" altLang="en-US" b="1">
                <a:effectLst/>
                <a:latin typeface="Helvetica Neue" panose="02000503000000020004" pitchFamily="2" charset="0"/>
              </a:rPr>
              <a:t> </a:t>
            </a:r>
            <a:r>
              <a:rPr lang="en-US" b="1">
                <a:effectLst/>
                <a:latin typeface="Helvetica Neue" panose="02000503000000020004" pitchFamily="2" charset="0"/>
              </a:rPr>
              <a:t>Features</a:t>
            </a:r>
            <a:r>
              <a:rPr lang="en-US">
                <a:effectLst/>
                <a:latin typeface="Helvetica Neue" panose="02000503000000020004" pitchFamily="2" charset="0"/>
              </a:rPr>
              <a:t>:</a:t>
            </a:r>
            <a:endParaRPr lang="en-US" b="1">
              <a:effectLst/>
              <a:latin typeface="Helvetica Neue" panose="02000503000000020004" pitchFamily="2" charset="0"/>
            </a:endParaRPr>
          </a:p>
          <a:p>
            <a:r>
              <a:rPr lang="en-US" altLang="zh-CN" b="1">
                <a:effectLst/>
                <a:latin typeface="Helvetica Neue" panose="02000503000000020004" pitchFamily="2" charset="0"/>
              </a:rPr>
              <a:t>1.</a:t>
            </a:r>
            <a:r>
              <a:rPr lang="zh-CN" altLang="en-US" b="1">
                <a:effectLst/>
                <a:latin typeface="Helvetica Neue" panose="02000503000000020004" pitchFamily="2" charset="0"/>
              </a:rPr>
              <a:t> “</a:t>
            </a:r>
            <a:r>
              <a:rPr lang="en-US" b="1">
                <a:effectLst/>
                <a:latin typeface="Helvetica Neue" panose="02000503000000020004" pitchFamily="2" charset="0"/>
              </a:rPr>
              <a:t>Remember Me” Feature</a:t>
            </a:r>
            <a:r>
              <a:rPr lang="en-US">
                <a:effectLst/>
                <a:latin typeface="Helvetica Neue" panose="02000503000000020004" pitchFamily="2" charset="0"/>
              </a:rPr>
              <a:t>: It</a:t>
            </a:r>
            <a:r>
              <a:rPr lang="zh-CN" altLang="en-US">
                <a:effectLst/>
                <a:latin typeface="Helvetica Neue" panose="02000503000000020004" pitchFamily="2" charset="0"/>
              </a:rPr>
              <a:t> </a:t>
            </a:r>
            <a:r>
              <a:rPr lang="en-US">
                <a:effectLst/>
                <a:latin typeface="Helvetica Neue" panose="02000503000000020004" pitchFamily="2" charset="0"/>
              </a:rPr>
              <a:t>Enhances user convenience by allowing users to stay logged in without repeatedly entering credentials.</a:t>
            </a:r>
          </a:p>
          <a:p>
            <a:r>
              <a:rPr lang="en-US" altLang="zh-CN" b="1">
                <a:effectLst/>
                <a:latin typeface="Helvetica Neue" panose="02000503000000020004" pitchFamily="2" charset="0"/>
              </a:rPr>
              <a:t>2.</a:t>
            </a:r>
            <a:r>
              <a:rPr lang="zh-CN" altLang="en-US" b="1">
                <a:effectLst/>
                <a:latin typeface="Helvetica Neue" panose="02000503000000020004" pitchFamily="2" charset="0"/>
              </a:rPr>
              <a:t> </a:t>
            </a:r>
            <a:r>
              <a:rPr lang="en-US" b="1">
                <a:effectLst/>
                <a:latin typeface="Helvetica Neue" panose="02000503000000020004" pitchFamily="2" charset="0"/>
              </a:rPr>
              <a:t>Forgot Password</a:t>
            </a:r>
            <a:r>
              <a:rPr lang="en-US">
                <a:effectLst/>
                <a:latin typeface="Helvetica Neue" panose="02000503000000020004" pitchFamily="2" charset="0"/>
              </a:rPr>
              <a:t>: This</a:t>
            </a:r>
            <a:r>
              <a:rPr lang="zh-CN" altLang="en-US">
                <a:effectLst/>
                <a:latin typeface="Helvetica Neue" panose="02000503000000020004" pitchFamily="2" charset="0"/>
              </a:rPr>
              <a:t> </a:t>
            </a:r>
            <a:r>
              <a:rPr lang="en-US" altLang="zh-CN">
                <a:effectLst/>
                <a:latin typeface="Helvetica Neue" panose="02000503000000020004" pitchFamily="2" charset="0"/>
              </a:rPr>
              <a:t>can</a:t>
            </a:r>
            <a:r>
              <a:rPr lang="zh-CN" altLang="en-US">
                <a:effectLst/>
                <a:latin typeface="Helvetica Neue" panose="02000503000000020004" pitchFamily="2" charset="0"/>
              </a:rPr>
              <a:t> </a:t>
            </a:r>
            <a:r>
              <a:rPr lang="en-US">
                <a:effectLst/>
                <a:latin typeface="Helvetica Neue" panose="02000503000000020004" pitchFamily="2" charset="0"/>
              </a:rPr>
              <a:t>Provides an option for password recovery, ensuring smooth access even if users forget their login details.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1CD8E-87EA-8DE5-56BA-A780076F7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C3FEA-CDED-DB6C-F3FB-706AC3FC4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5B449-6F25-DF4D-2B82-4DE3F3644050}"/>
              </a:ext>
            </a:extLst>
          </p:cNvPr>
          <p:cNvSpPr>
            <a:spLocks noGrp="1"/>
          </p:cNvSpPr>
          <p:nvPr>
            <p:ph type="body" idx="1"/>
          </p:nvPr>
        </p:nvSpPr>
        <p:spPr/>
        <p:txBody>
          <a:bodyPr/>
          <a:lstStyle/>
          <a:p>
            <a:r>
              <a:rPr lang="en-US" b="1">
                <a:effectLst/>
                <a:latin typeface="Helvetica Neue" panose="02000503000000020004" pitchFamily="2" charset="0"/>
              </a:rPr>
              <a:t>After</a:t>
            </a:r>
            <a:r>
              <a:rPr lang="zh-CN" altLang="en-US" b="1">
                <a:effectLst/>
                <a:latin typeface="Helvetica Neue" panose="02000503000000020004" pitchFamily="2" charset="0"/>
              </a:rPr>
              <a:t> </a:t>
            </a:r>
            <a:r>
              <a:rPr lang="en-US" altLang="zh-CN" b="1">
                <a:effectLst/>
                <a:latin typeface="Helvetica Neue" panose="02000503000000020004" pitchFamily="2" charset="0"/>
              </a:rPr>
              <a:t>logging</a:t>
            </a:r>
            <a:r>
              <a:rPr lang="zh-CN" altLang="en-US" b="1">
                <a:effectLst/>
                <a:latin typeface="Helvetica Neue" panose="02000503000000020004" pitchFamily="2" charset="0"/>
              </a:rPr>
              <a:t> </a:t>
            </a:r>
            <a:r>
              <a:rPr lang="en-US" altLang="zh-CN" b="1">
                <a:effectLst/>
                <a:latin typeface="Helvetica Neue" panose="02000503000000020004" pitchFamily="2" charset="0"/>
              </a:rPr>
              <a:t>in, We can see this</a:t>
            </a:r>
            <a:r>
              <a:rPr lang="en-US" b="1">
                <a:effectLst/>
                <a:latin typeface="Helvetica Neue" panose="02000503000000020004" pitchFamily="2" charset="0"/>
              </a:rPr>
              <a:t> Dashboard Page. </a:t>
            </a:r>
            <a:r>
              <a:rPr lang="en-US">
                <a:effectLst/>
                <a:latin typeface="Helvetica Neue" panose="02000503000000020004" pitchFamily="2" charset="0"/>
              </a:rPr>
              <a:t>This page serves as the central command center for Ryan and his employees, providing an overview of the business's key metrics, financial performance, tasks, and inventory status in real-time.</a:t>
            </a:r>
            <a:endParaRPr lang="en-US" b="1">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effectLst/>
                <a:latin typeface="Helvetica Neue" panose="02000503000000020004" pitchFamily="2" charset="0"/>
              </a:rPr>
              <a:t>There are 6 functions on the left side, which are Dashboard, Task &amp; Fleet, </a:t>
            </a:r>
            <a:r>
              <a:rPr lang="en-US" b="1" err="1">
                <a:effectLst/>
                <a:latin typeface="Helvetica Neue" panose="02000503000000020004" pitchFamily="2" charset="0"/>
              </a:rPr>
              <a:t>Invevntory</a:t>
            </a:r>
            <a:r>
              <a:rPr lang="en-US" b="1">
                <a:effectLst/>
                <a:latin typeface="Helvetica Neue" panose="02000503000000020004" pitchFamily="2" charset="0"/>
              </a:rPr>
              <a:t>, Customer, Financial Management, and Web Presence.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effectLst/>
                <a:latin typeface="Helvetica Neue" panose="02000503000000020004" pitchFamily="2" charset="0"/>
              </a:rPr>
              <a:t>As you can see, the Dashboard contains these main features</a:t>
            </a:r>
            <a:r>
              <a:rPr lang="zh-CN" altLang="en-US" b="1">
                <a:effectLst/>
                <a:latin typeface="Helvetica Neue" panose="02000503000000020004" pitchFamily="2" charset="0"/>
              </a:rPr>
              <a:t>：</a:t>
            </a:r>
            <a:endParaRPr lang="en-US" altLang="zh-CN" b="1">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effectLst/>
                <a:latin typeface="Helvetica Neue" panose="02000503000000020004" pitchFamily="2" charset="0"/>
              </a:rPr>
              <a:t>1.</a:t>
            </a:r>
            <a:r>
              <a:rPr lang="zh-CN" altLang="en-US" b="0">
                <a:effectLst/>
                <a:latin typeface="Helvetica Neue" panose="02000503000000020004" pitchFamily="2" charset="0"/>
              </a:rPr>
              <a:t> </a:t>
            </a:r>
            <a:r>
              <a:rPr lang="en-US" b="1">
                <a:effectLst/>
                <a:latin typeface="Helvetica Neue" panose="02000503000000020004" pitchFamily="2" charset="0"/>
              </a:rPr>
              <a:t>Financial Summary: </a:t>
            </a:r>
            <a:r>
              <a:rPr lang="en-US" b="0">
                <a:effectLst/>
                <a:latin typeface="Helvetica Neue" panose="02000503000000020004" pitchFamily="2" charset="0"/>
              </a:rPr>
              <a:t>Provides Ryan with real-time insights into revenue, expenses, net profit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effectLst/>
                <a:latin typeface="Helvetica Neue" panose="02000503000000020004" pitchFamily="2" charset="0"/>
              </a:rPr>
              <a:t>2.</a:t>
            </a:r>
            <a:r>
              <a:rPr lang="en-US" b="1">
                <a:effectLst/>
                <a:latin typeface="Helvetica Neue" panose="02000503000000020004" pitchFamily="2" charset="0"/>
              </a:rPr>
              <a:t>Upcoming Tasks &amp; Inventory Status</a:t>
            </a:r>
            <a:r>
              <a:rPr lang="en-US" b="0">
                <a:effectLst/>
                <a:latin typeface="Helvetica Neue" panose="02000503000000020004" pitchFamily="2" charset="0"/>
              </a:rPr>
              <a:t>: Displays scheduled services and inventory levels</a:t>
            </a:r>
            <a:r>
              <a:rPr lang="zh-CN" altLang="en-US" b="0">
                <a:effectLst/>
                <a:latin typeface="Helvetica Neue" panose="02000503000000020004" pitchFamily="2" charset="0"/>
              </a:rPr>
              <a:t> </a:t>
            </a:r>
            <a:r>
              <a:rPr lang="en-US" altLang="zh-CN" b="0">
                <a:effectLst/>
                <a:latin typeface="Helvetica Neue" panose="02000503000000020004" pitchFamily="2" charset="0"/>
              </a:rPr>
              <a:t>to help </a:t>
            </a:r>
            <a:r>
              <a:rPr lang="en-US" b="0">
                <a:effectLst/>
                <a:latin typeface="Helvetica Neue" panose="02000503000000020004" pitchFamily="2" charset="0"/>
              </a:rPr>
              <a:t>decision-making.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effectLst/>
                <a:latin typeface="Helvetica Neue" panose="02000503000000020004" pitchFamily="2" charset="0"/>
              </a:rPr>
              <a:t>3.</a:t>
            </a:r>
            <a:r>
              <a:rPr lang="en-US" b="1">
                <a:effectLst/>
                <a:latin typeface="Helvetica Neue" panose="02000503000000020004" pitchFamily="2" charset="0"/>
              </a:rPr>
              <a:t>Quick Access</a:t>
            </a:r>
            <a:r>
              <a:rPr lang="en-US" b="0">
                <a:effectLst/>
                <a:latin typeface="Helvetica Neue" panose="02000503000000020004" pitchFamily="2" charset="0"/>
              </a:rPr>
              <a:t>: Shortcuts for route scheduling, customer management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effectLst/>
                <a:latin typeface="Menlo" panose="020B0609030804020204" pitchFamily="49" charset="0"/>
              </a:rPr>
              <a:t>4.</a:t>
            </a:r>
            <a:r>
              <a:rPr lang="en-US" b="1">
                <a:effectLst/>
                <a:latin typeface="Helvetica Neue" panose="02000503000000020004" pitchFamily="2" charset="0"/>
              </a:rPr>
              <a:t>Performance Metrics</a:t>
            </a:r>
            <a:r>
              <a:rPr lang="en-US" b="0">
                <a:effectLst/>
                <a:latin typeface="Helvetica Neue" panose="02000503000000020004" pitchFamily="2" charset="0"/>
              </a:rPr>
              <a:t>: Shows detailed performance data, helping Ryan track the business's financial health, task completions, and profitability.</a:t>
            </a:r>
          </a:p>
          <a:p>
            <a:endParaRPr lang="en-US"/>
          </a:p>
        </p:txBody>
      </p:sp>
      <p:sp>
        <p:nvSpPr>
          <p:cNvPr id="4" name="Slide Number Placeholder 3">
            <a:extLst>
              <a:ext uri="{FF2B5EF4-FFF2-40B4-BE49-F238E27FC236}">
                <a16:creationId xmlns:a16="http://schemas.microsoft.com/office/drawing/2014/main" id="{0A8D0283-B2C0-3A85-9447-49364663295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6176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s://www.figma.com/proto/UTPorm1C9i8WJLgzdZi9th/Dashboard-UI-Kit-with-Prototyping-(Community)?node-id=1987-3752&amp;t=F38nuMljd2dglf9w-1"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16268" cy="822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3FB709-8771-77BC-4AA2-07E651C37CE1}"/>
              </a:ext>
            </a:extLst>
          </p:cNvPr>
          <p:cNvSpPr txBox="1"/>
          <p:nvPr/>
        </p:nvSpPr>
        <p:spPr>
          <a:xfrm>
            <a:off x="768096" y="2489235"/>
            <a:ext cx="3302824" cy="3251130"/>
          </a:xfrm>
          <a:prstGeom prst="ellipse">
            <a:avLst/>
          </a:prstGeom>
          <a:solidFill>
            <a:schemeClr val="bg1"/>
          </a:solidFill>
          <a:ln w="174625" cmpd="thinThick">
            <a:solidFill>
              <a:schemeClr val="accent6">
                <a:lumMod val="75000"/>
              </a:schemeClr>
            </a:solidFill>
          </a:ln>
        </p:spPr>
        <p:txBody>
          <a:bodyPr vert="horz" lIns="91440" tIns="45720" rIns="91440" bIns="45720" rtlCol="0" anchor="ctr">
            <a:normAutofit/>
          </a:bodyPr>
          <a:lstStyle/>
          <a:p>
            <a:pPr algn="ctr">
              <a:lnSpc>
                <a:spcPct val="90000"/>
              </a:lnSpc>
              <a:spcBef>
                <a:spcPct val="0"/>
              </a:spcBef>
              <a:spcAft>
                <a:spcPts val="600"/>
              </a:spcAft>
            </a:pPr>
            <a:endParaRPr lang="en-US" sz="3100" kern="1200" dirty="0">
              <a:solidFill>
                <a:srgbClr val="FFFFFF"/>
              </a:solidFill>
              <a:latin typeface="+mj-lt"/>
              <a:ea typeface="+mj-ea"/>
              <a:cs typeface="Calibri Light"/>
            </a:endParaRPr>
          </a:p>
        </p:txBody>
      </p:sp>
      <p:pic>
        <p:nvPicPr>
          <p:cNvPr id="12" name="Picture 11" descr="A lawn mower on the grass&#10;&#10;Description automatically generated">
            <a:extLst>
              <a:ext uri="{FF2B5EF4-FFF2-40B4-BE49-F238E27FC236}">
                <a16:creationId xmlns:a16="http://schemas.microsoft.com/office/drawing/2014/main" id="{7347026A-DCFA-3335-DA4A-A4E6516784C2}"/>
              </a:ext>
            </a:extLst>
          </p:cNvPr>
          <p:cNvPicPr>
            <a:picLocks noChangeAspect="1"/>
          </p:cNvPicPr>
          <p:nvPr/>
        </p:nvPicPr>
        <p:blipFill>
          <a:blip r:embed="rId3">
            <a:alphaModFix amt="5000"/>
          </a:blip>
          <a:stretch>
            <a:fillRect/>
          </a:stretch>
        </p:blipFill>
        <p:spPr>
          <a:xfrm>
            <a:off x="2417788" y="9809"/>
            <a:ext cx="12212612" cy="8219791"/>
          </a:xfrm>
          <a:prstGeom prst="rect">
            <a:avLst/>
          </a:prstGeom>
        </p:spPr>
      </p:pic>
      <p:graphicFrame>
        <p:nvGraphicFramePr>
          <p:cNvPr id="3" name="Table 2">
            <a:extLst>
              <a:ext uri="{FF2B5EF4-FFF2-40B4-BE49-F238E27FC236}">
                <a16:creationId xmlns:a16="http://schemas.microsoft.com/office/drawing/2014/main" id="{9F399793-664C-9ACD-BD0C-4F6720508F4F}"/>
              </a:ext>
            </a:extLst>
          </p:cNvPr>
          <p:cNvGraphicFramePr>
            <a:graphicFrameLocks noGrp="1"/>
          </p:cNvGraphicFramePr>
          <p:nvPr>
            <p:extLst>
              <p:ext uri="{D42A27DB-BD31-4B8C-83A1-F6EECF244321}">
                <p14:modId xmlns:p14="http://schemas.microsoft.com/office/powerpoint/2010/main" val="1172985751"/>
              </p:ext>
            </p:extLst>
          </p:nvPr>
        </p:nvGraphicFramePr>
        <p:xfrm>
          <a:off x="5981815" y="5850998"/>
          <a:ext cx="5506221" cy="1601492"/>
        </p:xfrm>
        <a:graphic>
          <a:graphicData uri="http://schemas.openxmlformats.org/drawingml/2006/table">
            <a:tbl>
              <a:tblPr firstRow="1" firstCol="1" bandRow="1">
                <a:tableStyleId>{2D5ABB26-0587-4C30-8999-92F81FD0307C}</a:tableStyleId>
              </a:tblPr>
              <a:tblGrid>
                <a:gridCol w="1833734">
                  <a:extLst>
                    <a:ext uri="{9D8B030D-6E8A-4147-A177-3AD203B41FA5}">
                      <a16:colId xmlns:a16="http://schemas.microsoft.com/office/drawing/2014/main" val="676718527"/>
                    </a:ext>
                  </a:extLst>
                </a:gridCol>
                <a:gridCol w="1841263">
                  <a:extLst>
                    <a:ext uri="{9D8B030D-6E8A-4147-A177-3AD203B41FA5}">
                      <a16:colId xmlns:a16="http://schemas.microsoft.com/office/drawing/2014/main" val="905645705"/>
                    </a:ext>
                  </a:extLst>
                </a:gridCol>
                <a:gridCol w="1831224">
                  <a:extLst>
                    <a:ext uri="{9D8B030D-6E8A-4147-A177-3AD203B41FA5}">
                      <a16:colId xmlns:a16="http://schemas.microsoft.com/office/drawing/2014/main" val="594778821"/>
                    </a:ext>
                  </a:extLst>
                </a:gridCol>
              </a:tblGrid>
              <a:tr h="400373">
                <a:tc>
                  <a:txBody>
                    <a:bodyPr/>
                    <a:lstStyle/>
                    <a:p>
                      <a:pPr>
                        <a:lnSpc>
                          <a:spcPct val="115000"/>
                        </a:lnSpc>
                        <a:spcBef>
                          <a:spcPts val="300"/>
                        </a:spcBef>
                        <a:spcAft>
                          <a:spcPts val="300"/>
                        </a:spcAft>
                      </a:pPr>
                      <a:r>
                        <a:rPr lang="en-AU" sz="2200" kern="0">
                          <a:effectLst/>
                          <a:latin typeface="Times New Roman"/>
                        </a:rPr>
                        <a:t>Shi</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Cheng</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18991983</a:t>
                      </a:r>
                      <a:endParaRPr lang="en-US" sz="2200" kern="100">
                        <a:effectLst/>
                        <a:latin typeface="Times New Roman"/>
                        <a:ea typeface="DengXian"/>
                        <a:cs typeface="Arial"/>
                      </a:endParaRPr>
                    </a:p>
                  </a:txBody>
                  <a:tcPr marL="126898" marR="126898" marT="0" marB="0"/>
                </a:tc>
                <a:extLst>
                  <a:ext uri="{0D108BD9-81ED-4DB2-BD59-A6C34878D82A}">
                    <a16:rowId xmlns:a16="http://schemas.microsoft.com/office/drawing/2014/main" val="3015128298"/>
                  </a:ext>
                </a:extLst>
              </a:tr>
              <a:tr h="400373">
                <a:tc>
                  <a:txBody>
                    <a:bodyPr/>
                    <a:lstStyle/>
                    <a:p>
                      <a:pPr>
                        <a:lnSpc>
                          <a:spcPct val="115000"/>
                        </a:lnSpc>
                        <a:spcBef>
                          <a:spcPts val="300"/>
                        </a:spcBef>
                        <a:spcAft>
                          <a:spcPts val="300"/>
                        </a:spcAft>
                      </a:pPr>
                      <a:r>
                        <a:rPr lang="en-AU" sz="2200" kern="0">
                          <a:effectLst/>
                          <a:latin typeface="Times New Roman"/>
                        </a:rPr>
                        <a:t>Majumder</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Sreeta</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27592827</a:t>
                      </a:r>
                      <a:endParaRPr lang="en-US" sz="2200" kern="100">
                        <a:effectLst/>
                        <a:latin typeface="Times New Roman"/>
                        <a:ea typeface="DengXian"/>
                        <a:cs typeface="Arial"/>
                      </a:endParaRPr>
                    </a:p>
                  </a:txBody>
                  <a:tcPr marL="126898" marR="126898" marT="0" marB="0"/>
                </a:tc>
                <a:extLst>
                  <a:ext uri="{0D108BD9-81ED-4DB2-BD59-A6C34878D82A}">
                    <a16:rowId xmlns:a16="http://schemas.microsoft.com/office/drawing/2014/main" val="18942258"/>
                  </a:ext>
                </a:extLst>
              </a:tr>
              <a:tr h="400373">
                <a:tc>
                  <a:txBody>
                    <a:bodyPr/>
                    <a:lstStyle/>
                    <a:p>
                      <a:pPr>
                        <a:lnSpc>
                          <a:spcPct val="115000"/>
                        </a:lnSpc>
                        <a:spcBef>
                          <a:spcPts val="300"/>
                        </a:spcBef>
                        <a:spcAft>
                          <a:spcPts val="300"/>
                        </a:spcAft>
                      </a:pPr>
                      <a:r>
                        <a:rPr lang="en-AU" sz="2200" kern="0">
                          <a:effectLst/>
                          <a:latin typeface="Times New Roman"/>
                        </a:rPr>
                        <a:t>Deng</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Yu</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99038839</a:t>
                      </a:r>
                      <a:endParaRPr lang="en-US" sz="2200" kern="100">
                        <a:effectLst/>
                        <a:latin typeface="Times New Roman"/>
                        <a:ea typeface="DengXian"/>
                        <a:cs typeface="Arial"/>
                      </a:endParaRPr>
                    </a:p>
                  </a:txBody>
                  <a:tcPr marL="126898" marR="126898" marT="0" marB="0"/>
                </a:tc>
                <a:extLst>
                  <a:ext uri="{0D108BD9-81ED-4DB2-BD59-A6C34878D82A}">
                    <a16:rowId xmlns:a16="http://schemas.microsoft.com/office/drawing/2014/main" val="2833922953"/>
                  </a:ext>
                </a:extLst>
              </a:tr>
              <a:tr h="400373">
                <a:tc>
                  <a:txBody>
                    <a:bodyPr/>
                    <a:lstStyle/>
                    <a:p>
                      <a:pPr>
                        <a:lnSpc>
                          <a:spcPct val="115000"/>
                        </a:lnSpc>
                        <a:spcBef>
                          <a:spcPts val="300"/>
                        </a:spcBef>
                        <a:spcAft>
                          <a:spcPts val="300"/>
                        </a:spcAft>
                      </a:pPr>
                      <a:r>
                        <a:rPr lang="en-AU" sz="2200" kern="0">
                          <a:effectLst/>
                          <a:latin typeface="Times New Roman"/>
                        </a:rPr>
                        <a:t>Ruan</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Hang</a:t>
                      </a:r>
                      <a:endParaRPr lang="en-US" sz="2200" kern="100">
                        <a:effectLst/>
                        <a:latin typeface="Times New Roman"/>
                        <a:ea typeface="DengXian"/>
                        <a:cs typeface="Arial"/>
                      </a:endParaRPr>
                    </a:p>
                  </a:txBody>
                  <a:tcPr marL="126898" marR="126898" marT="0" marB="0"/>
                </a:tc>
                <a:tc>
                  <a:txBody>
                    <a:bodyPr/>
                    <a:lstStyle/>
                    <a:p>
                      <a:pPr>
                        <a:lnSpc>
                          <a:spcPct val="115000"/>
                        </a:lnSpc>
                        <a:spcBef>
                          <a:spcPts val="300"/>
                        </a:spcBef>
                        <a:spcAft>
                          <a:spcPts val="300"/>
                        </a:spcAft>
                      </a:pPr>
                      <a:r>
                        <a:rPr lang="en-AU" sz="2200" kern="0">
                          <a:effectLst/>
                          <a:latin typeface="Times New Roman"/>
                        </a:rPr>
                        <a:t>83307126</a:t>
                      </a:r>
                      <a:endParaRPr lang="en-US" sz="2200" kern="100">
                        <a:effectLst/>
                        <a:latin typeface="Times New Roman"/>
                        <a:ea typeface="DengXian"/>
                        <a:cs typeface="Arial"/>
                      </a:endParaRPr>
                    </a:p>
                  </a:txBody>
                  <a:tcPr marL="126898" marR="126898" marT="0" marB="0"/>
                </a:tc>
                <a:extLst>
                  <a:ext uri="{0D108BD9-81ED-4DB2-BD59-A6C34878D82A}">
                    <a16:rowId xmlns:a16="http://schemas.microsoft.com/office/drawing/2014/main" val="3777944029"/>
                  </a:ext>
                </a:extLst>
              </a:tr>
            </a:tbl>
          </a:graphicData>
        </a:graphic>
      </p:graphicFrame>
      <p:sp>
        <p:nvSpPr>
          <p:cNvPr id="5" name="TextBox 4">
            <a:extLst>
              <a:ext uri="{FF2B5EF4-FFF2-40B4-BE49-F238E27FC236}">
                <a16:creationId xmlns:a16="http://schemas.microsoft.com/office/drawing/2014/main" id="{78AFA1D5-8DA9-18EB-B92E-F4673FDF5B2A}"/>
              </a:ext>
            </a:extLst>
          </p:cNvPr>
          <p:cNvSpPr txBox="1"/>
          <p:nvPr/>
        </p:nvSpPr>
        <p:spPr>
          <a:xfrm>
            <a:off x="4620126" y="1190885"/>
            <a:ext cx="8229600" cy="523220"/>
          </a:xfrm>
          <a:prstGeom prst="rect">
            <a:avLst/>
          </a:prstGeom>
          <a:noFill/>
        </p:spPr>
        <p:txBody>
          <a:bodyPr wrap="square" lIns="91440" tIns="45720" rIns="91440" bIns="45720" anchor="t">
            <a:spAutoFit/>
          </a:bodyPr>
          <a:lstStyle/>
          <a:p>
            <a:r>
              <a:rPr lang="en-AU" sz="2800" kern="1400">
                <a:effectLst/>
                <a:latin typeface="Times New Roman"/>
                <a:ea typeface="Calibri"/>
                <a:cs typeface="Times New Roman"/>
              </a:rPr>
              <a:t>MBIS602 Systems Analysis and Process Modelling</a:t>
            </a:r>
            <a:r>
              <a:rPr lang="en-US" sz="2800">
                <a:effectLst/>
                <a:latin typeface="Times New Roman"/>
                <a:cs typeface="Times New Roman"/>
              </a:rPr>
              <a:t> </a:t>
            </a:r>
            <a:endParaRPr lang="en-US" sz="2800">
              <a:latin typeface="Times New Roman"/>
              <a:cs typeface="Times New Roman"/>
            </a:endParaRPr>
          </a:p>
        </p:txBody>
      </p:sp>
      <p:sp>
        <p:nvSpPr>
          <p:cNvPr id="7" name="TextBox 6">
            <a:extLst>
              <a:ext uri="{FF2B5EF4-FFF2-40B4-BE49-F238E27FC236}">
                <a16:creationId xmlns:a16="http://schemas.microsoft.com/office/drawing/2014/main" id="{CB07E769-6F75-F9A5-5D03-44C803A8572D}"/>
              </a:ext>
            </a:extLst>
          </p:cNvPr>
          <p:cNvSpPr txBox="1"/>
          <p:nvPr/>
        </p:nvSpPr>
        <p:spPr>
          <a:xfrm>
            <a:off x="6690157" y="4821434"/>
            <a:ext cx="3244282" cy="548099"/>
          </a:xfrm>
          <a:prstGeom prst="rect">
            <a:avLst/>
          </a:prstGeom>
          <a:noFill/>
        </p:spPr>
        <p:txBody>
          <a:bodyPr wrap="square" lIns="91440" tIns="45720" rIns="91440" bIns="45720" anchor="t">
            <a:spAutoFit/>
          </a:bodyPr>
          <a:lstStyle/>
          <a:p>
            <a:pPr>
              <a:lnSpc>
                <a:spcPct val="115000"/>
              </a:lnSpc>
              <a:spcAft>
                <a:spcPts val="800"/>
              </a:spcAft>
            </a:pPr>
            <a:r>
              <a:rPr lang="en-AU" sz="2800" kern="0">
                <a:effectLst/>
                <a:latin typeface="Times New Roman"/>
                <a:ea typeface="SimSun"/>
                <a:cs typeface="Arial"/>
              </a:rPr>
              <a:t>The group: Group 8</a:t>
            </a:r>
            <a:endParaRPr lang="en-US" sz="2800" kern="100">
              <a:effectLst/>
              <a:latin typeface="Times New Roman"/>
              <a:ea typeface="SimSun"/>
              <a:cs typeface="Arial"/>
            </a:endParaRPr>
          </a:p>
        </p:txBody>
      </p:sp>
      <p:sp>
        <p:nvSpPr>
          <p:cNvPr id="9" name="TextBox 8">
            <a:extLst>
              <a:ext uri="{FF2B5EF4-FFF2-40B4-BE49-F238E27FC236}">
                <a16:creationId xmlns:a16="http://schemas.microsoft.com/office/drawing/2014/main" id="{7868C676-9619-6A07-F67C-7F1F59F3079E}"/>
              </a:ext>
            </a:extLst>
          </p:cNvPr>
          <p:cNvSpPr txBox="1"/>
          <p:nvPr/>
        </p:nvSpPr>
        <p:spPr>
          <a:xfrm>
            <a:off x="6187036" y="3043888"/>
            <a:ext cx="4250523" cy="707886"/>
          </a:xfrm>
          <a:prstGeom prst="rect">
            <a:avLst/>
          </a:prstGeom>
          <a:noFill/>
        </p:spPr>
        <p:txBody>
          <a:bodyPr wrap="none" lIns="91440" tIns="45720" rIns="91440" bIns="45720" rtlCol="0" anchor="t">
            <a:spAutoFit/>
          </a:bodyPr>
          <a:lstStyle/>
          <a:p>
            <a:r>
              <a:rPr lang="en-US" sz="4000" b="1"/>
              <a:t>Client</a:t>
            </a:r>
            <a:r>
              <a:rPr lang="zh-CN" altLang="en-US" sz="4000" b="1"/>
              <a:t> </a:t>
            </a:r>
            <a:r>
              <a:rPr lang="en-US" altLang="zh-CN" sz="4000" b="1">
                <a:ea typeface="等线"/>
              </a:rPr>
              <a:t>Presentation</a:t>
            </a:r>
            <a:endParaRPr lang="en-US" sz="4000" b="1">
              <a:ea typeface="等线"/>
              <a:cs typeface="Calibri"/>
            </a:endParaRPr>
          </a:p>
        </p:txBody>
      </p:sp>
      <p:pic>
        <p:nvPicPr>
          <p:cNvPr id="11" name="Picture 10">
            <a:extLst>
              <a:ext uri="{FF2B5EF4-FFF2-40B4-BE49-F238E27FC236}">
                <a16:creationId xmlns:a16="http://schemas.microsoft.com/office/drawing/2014/main" id="{9BE3E494-93DA-08F0-317E-124170E3B604}"/>
              </a:ext>
            </a:extLst>
          </p:cNvPr>
          <p:cNvPicPr>
            <a:picLocks noChangeAspect="1"/>
          </p:cNvPicPr>
          <p:nvPr/>
        </p:nvPicPr>
        <p:blipFill>
          <a:blip r:embed="rId4"/>
          <a:stretch>
            <a:fillRect/>
          </a:stretch>
        </p:blipFill>
        <p:spPr>
          <a:xfrm>
            <a:off x="962911" y="3604225"/>
            <a:ext cx="2906713" cy="1021149"/>
          </a:xfrm>
          <a:prstGeom prst="rect">
            <a:avLst/>
          </a:prstGeom>
        </p:spPr>
      </p:pic>
    </p:spTree>
    <p:extLst>
      <p:ext uri="{BB962C8B-B14F-4D97-AF65-F5344CB8AC3E}">
        <p14:creationId xmlns:p14="http://schemas.microsoft.com/office/powerpoint/2010/main" val="1475431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2B43-6293-ED97-5507-95B37A03248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A4A41C3-6DC8-AC28-78CD-7C22A63396C6}"/>
              </a:ext>
            </a:extLst>
          </p:cNvPr>
          <p:cNvSpPr txBox="1"/>
          <p:nvPr/>
        </p:nvSpPr>
        <p:spPr>
          <a:xfrm>
            <a:off x="500774" y="3883966"/>
            <a:ext cx="2812388" cy="830997"/>
          </a:xfrm>
          <a:prstGeom prst="rect">
            <a:avLst/>
          </a:prstGeom>
          <a:noFill/>
        </p:spPr>
        <p:txBody>
          <a:bodyPr wrap="square">
            <a:spAutoFit/>
          </a:bodyPr>
          <a:lstStyle/>
          <a:p>
            <a:r>
              <a:rPr lang="en-US" sz="2400" b="1"/>
              <a:t>Task and Fleet Management Page</a:t>
            </a:r>
          </a:p>
        </p:txBody>
      </p:sp>
      <p:sp>
        <p:nvSpPr>
          <p:cNvPr id="7" name="Text 0">
            <a:extLst>
              <a:ext uri="{FF2B5EF4-FFF2-40B4-BE49-F238E27FC236}">
                <a16:creationId xmlns:a16="http://schemas.microsoft.com/office/drawing/2014/main" id="{23F15928-EDF2-4242-AAF1-36F7E42617D7}"/>
              </a:ext>
            </a:extLst>
          </p:cNvPr>
          <p:cNvSpPr/>
          <p:nvPr/>
        </p:nvSpPr>
        <p:spPr>
          <a:xfrm>
            <a:off x="548020" y="686045"/>
            <a:ext cx="2717896" cy="1983583"/>
          </a:xfrm>
          <a:prstGeom prst="rect">
            <a:avLst/>
          </a:prstGeom>
          <a:noFill/>
          <a:ln/>
        </p:spPr>
        <p:txBody>
          <a:bodyPr wrap="none" lIns="0" tIns="0" rIns="0" bIns="0" rtlCol="0" anchor="t"/>
          <a:lstStyle/>
          <a:p>
            <a:pPr marL="0" indent="0">
              <a:lnSpc>
                <a:spcPts val="6050"/>
              </a:lnSpc>
              <a:buNone/>
            </a:pPr>
            <a:r>
              <a:rPr lang="en-US" sz="4000">
                <a:solidFill>
                  <a:srgbClr val="152D47"/>
                </a:solidFill>
                <a:latin typeface="Crimson Pro Semi Bold" pitchFamily="34" charset="0"/>
                <a:ea typeface="Crimson Pro Semi Bold" pitchFamily="34" charset="-122"/>
                <a:cs typeface="Crimson Pro Semi Bold" pitchFamily="34" charset="-120"/>
              </a:rPr>
              <a:t>Prototype</a:t>
            </a:r>
          </a:p>
        </p:txBody>
      </p:sp>
      <p:pic>
        <p:nvPicPr>
          <p:cNvPr id="4" name="Picture 3" descr="A screenshot of a map&#10;&#10;Description automatically generated">
            <a:extLst>
              <a:ext uri="{FF2B5EF4-FFF2-40B4-BE49-F238E27FC236}">
                <a16:creationId xmlns:a16="http://schemas.microsoft.com/office/drawing/2014/main" id="{20B5C8FD-FF9E-421E-1273-74D0B68CCE98}"/>
              </a:ext>
            </a:extLst>
          </p:cNvPr>
          <p:cNvPicPr>
            <a:picLocks noChangeAspect="1"/>
          </p:cNvPicPr>
          <p:nvPr/>
        </p:nvPicPr>
        <p:blipFill>
          <a:blip r:embed="rId3"/>
          <a:stretch>
            <a:fillRect/>
          </a:stretch>
        </p:blipFill>
        <p:spPr>
          <a:xfrm>
            <a:off x="3413905" y="389421"/>
            <a:ext cx="10973764" cy="7408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408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05CB-06B5-ECE4-5EC0-F2B1E16E9393}"/>
            </a:ext>
          </a:extLst>
        </p:cNvPr>
        <p:cNvGrpSpPr/>
        <p:nvPr/>
      </p:nvGrpSpPr>
      <p:grpSpPr>
        <a:xfrm>
          <a:off x="0" y="0"/>
          <a:ext cx="0" cy="0"/>
          <a:chOff x="0" y="0"/>
          <a:chExt cx="0" cy="0"/>
        </a:xfrm>
      </p:grpSpPr>
      <p:pic>
        <p:nvPicPr>
          <p:cNvPr id="4" name="Picture 3" descr="A screenshot of a logistic&#10;&#10;Description automatically generated">
            <a:extLst>
              <a:ext uri="{FF2B5EF4-FFF2-40B4-BE49-F238E27FC236}">
                <a16:creationId xmlns:a16="http://schemas.microsoft.com/office/drawing/2014/main" id="{50E3369D-D987-C89E-2EBD-64B65A4FBE13}"/>
              </a:ext>
            </a:extLst>
          </p:cNvPr>
          <p:cNvPicPr>
            <a:picLocks noChangeAspect="1"/>
          </p:cNvPicPr>
          <p:nvPr/>
        </p:nvPicPr>
        <p:blipFill>
          <a:blip r:embed="rId3"/>
          <a:stretch>
            <a:fillRect/>
          </a:stretch>
        </p:blipFill>
        <p:spPr>
          <a:xfrm>
            <a:off x="1157514" y="1308554"/>
            <a:ext cx="11411857" cy="8135898"/>
          </a:xfrm>
          <a:prstGeom prst="rect">
            <a:avLst/>
          </a:prstGeom>
          <a:ln>
            <a:noFill/>
          </a:ln>
          <a:effectLst>
            <a:outerShdw blurRad="292100" dist="139700" dir="2700000" algn="tl" rotWithShape="0">
              <a:srgbClr val="333333">
                <a:alpha val="65000"/>
              </a:srgbClr>
            </a:outerShdw>
          </a:effectLst>
        </p:spPr>
      </p:pic>
      <p:sp>
        <p:nvSpPr>
          <p:cNvPr id="5" name="Text 0">
            <a:extLst>
              <a:ext uri="{FF2B5EF4-FFF2-40B4-BE49-F238E27FC236}">
                <a16:creationId xmlns:a16="http://schemas.microsoft.com/office/drawing/2014/main" id="{191646FC-00F3-712F-BDD0-C166B46BAF5B}"/>
              </a:ext>
            </a:extLst>
          </p:cNvPr>
          <p:cNvSpPr/>
          <p:nvPr/>
        </p:nvSpPr>
        <p:spPr>
          <a:xfrm>
            <a:off x="1143000" y="384725"/>
            <a:ext cx="617220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Prototype</a:t>
            </a:r>
            <a:endParaRPr lang="en-US" sz="4850"/>
          </a:p>
        </p:txBody>
      </p:sp>
      <p:sp>
        <p:nvSpPr>
          <p:cNvPr id="6" name="TextBox 5">
            <a:extLst>
              <a:ext uri="{FF2B5EF4-FFF2-40B4-BE49-F238E27FC236}">
                <a16:creationId xmlns:a16="http://schemas.microsoft.com/office/drawing/2014/main" id="{DC04A76A-1689-E3DE-2443-54CF510A1A85}"/>
              </a:ext>
            </a:extLst>
          </p:cNvPr>
          <p:cNvSpPr txBox="1"/>
          <p:nvPr/>
        </p:nvSpPr>
        <p:spPr>
          <a:xfrm>
            <a:off x="5351598" y="558290"/>
            <a:ext cx="3927204" cy="461665"/>
          </a:xfrm>
          <a:prstGeom prst="rect">
            <a:avLst/>
          </a:prstGeom>
          <a:noFill/>
        </p:spPr>
        <p:txBody>
          <a:bodyPr wrap="square">
            <a:spAutoFit/>
          </a:bodyPr>
          <a:lstStyle/>
          <a:p>
            <a:r>
              <a:rPr lang="en-US" sz="2400" b="1"/>
              <a:t>Inventory Management</a:t>
            </a:r>
            <a:r>
              <a:rPr lang="zh-CN" altLang="en-US" sz="2400" b="1"/>
              <a:t> </a:t>
            </a:r>
            <a:r>
              <a:rPr lang="en-US" sz="2400" b="1"/>
              <a:t>Page</a:t>
            </a:r>
          </a:p>
        </p:txBody>
      </p:sp>
    </p:spTree>
    <p:extLst>
      <p:ext uri="{BB962C8B-B14F-4D97-AF65-F5344CB8AC3E}">
        <p14:creationId xmlns:p14="http://schemas.microsoft.com/office/powerpoint/2010/main" val="323592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ustomer information management&#10;&#10;Description automatically generated">
            <a:extLst>
              <a:ext uri="{FF2B5EF4-FFF2-40B4-BE49-F238E27FC236}">
                <a16:creationId xmlns:a16="http://schemas.microsoft.com/office/drawing/2014/main" id="{DE9703A6-6E2C-4E2B-7968-AE821D70D785}"/>
              </a:ext>
            </a:extLst>
          </p:cNvPr>
          <p:cNvPicPr>
            <a:picLocks noChangeAspect="1"/>
          </p:cNvPicPr>
          <p:nvPr/>
        </p:nvPicPr>
        <p:blipFill>
          <a:blip r:embed="rId3"/>
          <a:stretch>
            <a:fillRect/>
          </a:stretch>
        </p:blipFill>
        <p:spPr>
          <a:xfrm>
            <a:off x="1152535" y="1313794"/>
            <a:ext cx="11833611" cy="9643564"/>
          </a:xfrm>
          <a:prstGeom prst="rect">
            <a:avLst/>
          </a:prstGeom>
          <a:ln>
            <a:noFill/>
          </a:ln>
          <a:effectLst>
            <a:outerShdw blurRad="292100" dist="139700" dir="2700000" algn="tl" rotWithShape="0">
              <a:srgbClr val="333333">
                <a:alpha val="65000"/>
              </a:srgbClr>
            </a:outerShdw>
          </a:effectLst>
        </p:spPr>
      </p:pic>
      <p:sp>
        <p:nvSpPr>
          <p:cNvPr id="4" name="Text 0">
            <a:extLst>
              <a:ext uri="{FF2B5EF4-FFF2-40B4-BE49-F238E27FC236}">
                <a16:creationId xmlns:a16="http://schemas.microsoft.com/office/drawing/2014/main" id="{FCE541AC-1EE3-635D-1672-DE45954F2B33}"/>
              </a:ext>
            </a:extLst>
          </p:cNvPr>
          <p:cNvSpPr/>
          <p:nvPr/>
        </p:nvSpPr>
        <p:spPr>
          <a:xfrm>
            <a:off x="1143000" y="384725"/>
            <a:ext cx="617220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Prototype</a:t>
            </a:r>
            <a:endParaRPr lang="en-US" sz="4850"/>
          </a:p>
        </p:txBody>
      </p:sp>
      <p:sp>
        <p:nvSpPr>
          <p:cNvPr id="5" name="TextBox 4">
            <a:extLst>
              <a:ext uri="{FF2B5EF4-FFF2-40B4-BE49-F238E27FC236}">
                <a16:creationId xmlns:a16="http://schemas.microsoft.com/office/drawing/2014/main" id="{0B6E7FB6-09B0-E0AA-DE2F-D3309E22C8D4}"/>
              </a:ext>
            </a:extLst>
          </p:cNvPr>
          <p:cNvSpPr txBox="1"/>
          <p:nvPr/>
        </p:nvSpPr>
        <p:spPr>
          <a:xfrm>
            <a:off x="5539488" y="539654"/>
            <a:ext cx="3551424" cy="461665"/>
          </a:xfrm>
          <a:prstGeom prst="rect">
            <a:avLst/>
          </a:prstGeom>
          <a:noFill/>
        </p:spPr>
        <p:txBody>
          <a:bodyPr wrap="square">
            <a:spAutoFit/>
          </a:bodyPr>
          <a:lstStyle/>
          <a:p>
            <a:r>
              <a:rPr lang="en-US" sz="2400" b="1"/>
              <a:t>Customer Management</a:t>
            </a:r>
          </a:p>
        </p:txBody>
      </p:sp>
    </p:spTree>
    <p:extLst>
      <p:ext uri="{BB962C8B-B14F-4D97-AF65-F5344CB8AC3E}">
        <p14:creationId xmlns:p14="http://schemas.microsoft.com/office/powerpoint/2010/main" val="250524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BD4F6-C7FE-66CD-A9CD-05745E718F7C}"/>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08846A00-A411-457A-89BE-9D17EC53341E}"/>
              </a:ext>
            </a:extLst>
          </p:cNvPr>
          <p:cNvSpPr/>
          <p:nvPr/>
        </p:nvSpPr>
        <p:spPr>
          <a:xfrm>
            <a:off x="1143000" y="384725"/>
            <a:ext cx="2630714"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Prototype</a:t>
            </a:r>
            <a:endParaRPr lang="en-US" sz="4850"/>
          </a:p>
        </p:txBody>
      </p:sp>
      <p:sp>
        <p:nvSpPr>
          <p:cNvPr id="6" name="TextBox 5">
            <a:extLst>
              <a:ext uri="{FF2B5EF4-FFF2-40B4-BE49-F238E27FC236}">
                <a16:creationId xmlns:a16="http://schemas.microsoft.com/office/drawing/2014/main" id="{1289CFA2-E982-CBC5-31AC-2DA4C9CFFEF4}"/>
              </a:ext>
            </a:extLst>
          </p:cNvPr>
          <p:cNvSpPr txBox="1"/>
          <p:nvPr/>
        </p:nvSpPr>
        <p:spPr>
          <a:xfrm>
            <a:off x="5284414" y="568790"/>
            <a:ext cx="3113013" cy="461665"/>
          </a:xfrm>
          <a:prstGeom prst="rect">
            <a:avLst/>
          </a:prstGeom>
          <a:noFill/>
        </p:spPr>
        <p:txBody>
          <a:bodyPr wrap="square">
            <a:spAutoFit/>
          </a:bodyPr>
          <a:lstStyle/>
          <a:p>
            <a:r>
              <a:rPr lang="en-US" sz="2400" b="1"/>
              <a:t>Financial Management</a:t>
            </a:r>
          </a:p>
        </p:txBody>
      </p:sp>
      <p:pic>
        <p:nvPicPr>
          <p:cNvPr id="4" name="Picture 3" descr="A screenshot of a computer&#10;&#10;Description automatically generated">
            <a:extLst>
              <a:ext uri="{FF2B5EF4-FFF2-40B4-BE49-F238E27FC236}">
                <a16:creationId xmlns:a16="http://schemas.microsoft.com/office/drawing/2014/main" id="{A5FD224F-B399-B6D4-6130-53EE555671C2}"/>
              </a:ext>
            </a:extLst>
          </p:cNvPr>
          <p:cNvPicPr>
            <a:picLocks noChangeAspect="1"/>
          </p:cNvPicPr>
          <p:nvPr/>
        </p:nvPicPr>
        <p:blipFill>
          <a:blip r:embed="rId3"/>
          <a:stretch>
            <a:fillRect/>
          </a:stretch>
        </p:blipFill>
        <p:spPr>
          <a:xfrm>
            <a:off x="1153511" y="1366324"/>
            <a:ext cx="11984421" cy="14101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89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43056E-7 -2.34568E-6 L 2.43056E-7 -0.8721 " pathEditMode="relative" rAng="0" ptsTypes="AA">
                                      <p:cBhvr>
                                        <p:cTn id="6" dur="2000" fill="hold"/>
                                        <p:tgtEl>
                                          <p:spTgt spid="4"/>
                                        </p:tgtEl>
                                        <p:attrNameLst>
                                          <p:attrName>ppt_x</p:attrName>
                                          <p:attrName>ppt_y</p:attrName>
                                        </p:attrNameLst>
                                      </p:cBhvr>
                                      <p:rCtr x="0" y="-436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3839C-9064-9A6E-5ACA-2EBB7C8B52B7}"/>
            </a:ext>
          </a:extLst>
        </p:cNvPr>
        <p:cNvGrpSpPr/>
        <p:nvPr/>
      </p:nvGrpSpPr>
      <p:grpSpPr>
        <a:xfrm>
          <a:off x="0" y="0"/>
          <a:ext cx="0" cy="0"/>
          <a:chOff x="0" y="0"/>
          <a:chExt cx="0" cy="0"/>
        </a:xfrm>
      </p:grpSpPr>
      <p:pic>
        <p:nvPicPr>
          <p:cNvPr id="3" name="Picture 2" descr="A website with a garden theme&#10;&#10;Description automatically generated with medium confidence">
            <a:extLst>
              <a:ext uri="{FF2B5EF4-FFF2-40B4-BE49-F238E27FC236}">
                <a16:creationId xmlns:a16="http://schemas.microsoft.com/office/drawing/2014/main" id="{C443B009-4539-F1F7-3BCA-B970D7608771}"/>
              </a:ext>
            </a:extLst>
          </p:cNvPr>
          <p:cNvPicPr>
            <a:picLocks noChangeAspect="1"/>
          </p:cNvPicPr>
          <p:nvPr/>
        </p:nvPicPr>
        <p:blipFill>
          <a:blip r:embed="rId3"/>
          <a:stretch>
            <a:fillRect/>
          </a:stretch>
        </p:blipFill>
        <p:spPr>
          <a:xfrm>
            <a:off x="626990" y="1895605"/>
            <a:ext cx="3319239" cy="6042244"/>
          </a:xfrm>
          <a:prstGeom prst="rect">
            <a:avLst/>
          </a:prstGeom>
          <a:ln>
            <a:noFill/>
          </a:ln>
          <a:effectLst>
            <a:outerShdw blurRad="292100" dist="139700" dir="2700000" algn="tl" rotWithShape="0">
              <a:srgbClr val="333333">
                <a:alpha val="65000"/>
              </a:srgbClr>
            </a:outerShdw>
          </a:effectLst>
        </p:spPr>
      </p:pic>
      <p:sp>
        <p:nvSpPr>
          <p:cNvPr id="5" name="Text 0">
            <a:extLst>
              <a:ext uri="{FF2B5EF4-FFF2-40B4-BE49-F238E27FC236}">
                <a16:creationId xmlns:a16="http://schemas.microsoft.com/office/drawing/2014/main" id="{B58547C7-C905-336D-38BF-27413CF723A1}"/>
              </a:ext>
            </a:extLst>
          </p:cNvPr>
          <p:cNvSpPr/>
          <p:nvPr/>
        </p:nvSpPr>
        <p:spPr>
          <a:xfrm>
            <a:off x="590420" y="447788"/>
            <a:ext cx="728100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hlinkClick r:id="rId4"/>
              </a:rPr>
              <a:t>Prototype – Web Presence</a:t>
            </a:r>
            <a:endParaRPr lang="en-US" sz="4850"/>
          </a:p>
        </p:txBody>
      </p:sp>
      <p:sp>
        <p:nvSpPr>
          <p:cNvPr id="6" name="TextBox 5">
            <a:extLst>
              <a:ext uri="{FF2B5EF4-FFF2-40B4-BE49-F238E27FC236}">
                <a16:creationId xmlns:a16="http://schemas.microsoft.com/office/drawing/2014/main" id="{82938DA8-A4C2-8717-47CF-11621FB91896}"/>
              </a:ext>
            </a:extLst>
          </p:cNvPr>
          <p:cNvSpPr txBox="1"/>
          <p:nvPr/>
        </p:nvSpPr>
        <p:spPr>
          <a:xfrm>
            <a:off x="626990" y="1357404"/>
            <a:ext cx="3025330" cy="400110"/>
          </a:xfrm>
          <a:prstGeom prst="rect">
            <a:avLst/>
          </a:prstGeom>
          <a:noFill/>
        </p:spPr>
        <p:txBody>
          <a:bodyPr wrap="square">
            <a:spAutoFit/>
          </a:bodyPr>
          <a:lstStyle/>
          <a:p>
            <a:r>
              <a:rPr lang="en-US" sz="2000"/>
              <a:t>Website</a:t>
            </a:r>
            <a:r>
              <a:rPr lang="zh-CN" altLang="en-US" sz="2000"/>
              <a:t> </a:t>
            </a:r>
            <a:r>
              <a:rPr lang="en-US" altLang="zh-CN" sz="2000"/>
              <a:t>–</a:t>
            </a:r>
            <a:r>
              <a:rPr lang="zh-CN" altLang="en-US" sz="2000"/>
              <a:t> </a:t>
            </a:r>
            <a:r>
              <a:rPr lang="en-US" altLang="zh-CN" sz="2000"/>
              <a:t>Main</a:t>
            </a:r>
            <a:r>
              <a:rPr lang="zh-CN" altLang="en-US" sz="2000"/>
              <a:t> </a:t>
            </a:r>
            <a:r>
              <a:rPr lang="en-US" altLang="zh-CN" sz="2000"/>
              <a:t>Page</a:t>
            </a:r>
            <a:endParaRPr lang="en-US" sz="2000"/>
          </a:p>
        </p:txBody>
      </p:sp>
      <p:pic>
        <p:nvPicPr>
          <p:cNvPr id="7" name="Picture 6" descr="A screenshot of a computer&#10;&#10;Description automatically generated">
            <a:extLst>
              <a:ext uri="{FF2B5EF4-FFF2-40B4-BE49-F238E27FC236}">
                <a16:creationId xmlns:a16="http://schemas.microsoft.com/office/drawing/2014/main" id="{4542FB60-0F7B-4CEA-AA0F-D8D05275E0D1}"/>
              </a:ext>
            </a:extLst>
          </p:cNvPr>
          <p:cNvPicPr>
            <a:picLocks noChangeAspect="1"/>
          </p:cNvPicPr>
          <p:nvPr/>
        </p:nvPicPr>
        <p:blipFill>
          <a:blip r:embed="rId5"/>
          <a:stretch>
            <a:fillRect/>
          </a:stretch>
        </p:blipFill>
        <p:spPr>
          <a:xfrm>
            <a:off x="5023601" y="1895605"/>
            <a:ext cx="3319238" cy="604224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5A0871C-60CF-4698-9764-77B8E661491A}"/>
              </a:ext>
            </a:extLst>
          </p:cNvPr>
          <p:cNvSpPr txBox="1"/>
          <p:nvPr/>
        </p:nvSpPr>
        <p:spPr>
          <a:xfrm>
            <a:off x="4980214" y="1357517"/>
            <a:ext cx="3275851" cy="400110"/>
          </a:xfrm>
          <a:prstGeom prst="rect">
            <a:avLst/>
          </a:prstGeom>
          <a:noFill/>
        </p:spPr>
        <p:txBody>
          <a:bodyPr wrap="square">
            <a:spAutoFit/>
          </a:bodyPr>
          <a:lstStyle/>
          <a:p>
            <a:r>
              <a:rPr lang="en-US" sz="2000"/>
              <a:t>Website</a:t>
            </a:r>
            <a:r>
              <a:rPr lang="zh-CN" altLang="en-US" sz="2000"/>
              <a:t> </a:t>
            </a:r>
            <a:r>
              <a:rPr lang="en-US" altLang="zh-CN" sz="2000"/>
              <a:t>–</a:t>
            </a:r>
            <a:r>
              <a:rPr lang="zh-CN" altLang="en-US" sz="2000"/>
              <a:t> </a:t>
            </a:r>
            <a:r>
              <a:rPr lang="en-US" altLang="zh-CN" sz="2000"/>
              <a:t>Service</a:t>
            </a:r>
            <a:r>
              <a:rPr lang="zh-CN" altLang="en-US" sz="2000"/>
              <a:t> </a:t>
            </a:r>
            <a:r>
              <a:rPr lang="en-US" altLang="zh-CN" sz="2000"/>
              <a:t>Page</a:t>
            </a:r>
            <a:endParaRPr lang="en-US" sz="2000"/>
          </a:p>
        </p:txBody>
      </p:sp>
      <p:pic>
        <p:nvPicPr>
          <p:cNvPr id="11" name="Picture 10" descr="A screenshot of a computer&#10;&#10;Description automatically generated">
            <a:extLst>
              <a:ext uri="{FF2B5EF4-FFF2-40B4-BE49-F238E27FC236}">
                <a16:creationId xmlns:a16="http://schemas.microsoft.com/office/drawing/2014/main" id="{BE29814F-C70A-4BC0-ADF0-C310AD0B8034}"/>
              </a:ext>
            </a:extLst>
          </p:cNvPr>
          <p:cNvPicPr>
            <a:picLocks noChangeAspect="1"/>
          </p:cNvPicPr>
          <p:nvPr/>
        </p:nvPicPr>
        <p:blipFill>
          <a:blip r:embed="rId6"/>
          <a:stretch>
            <a:fillRect/>
          </a:stretch>
        </p:blipFill>
        <p:spPr>
          <a:xfrm>
            <a:off x="9693727" y="1895605"/>
            <a:ext cx="3343044" cy="604224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EE8C0A2C-7E6B-4A0A-A62E-4FF7667725FD}"/>
              </a:ext>
            </a:extLst>
          </p:cNvPr>
          <p:cNvSpPr txBox="1"/>
          <p:nvPr/>
        </p:nvSpPr>
        <p:spPr>
          <a:xfrm>
            <a:off x="9693727" y="1357404"/>
            <a:ext cx="3275851" cy="400110"/>
          </a:xfrm>
          <a:prstGeom prst="rect">
            <a:avLst/>
          </a:prstGeom>
          <a:noFill/>
        </p:spPr>
        <p:txBody>
          <a:bodyPr wrap="square">
            <a:spAutoFit/>
          </a:bodyPr>
          <a:lstStyle/>
          <a:p>
            <a:r>
              <a:rPr lang="en-US" sz="2000"/>
              <a:t>Website</a:t>
            </a:r>
            <a:r>
              <a:rPr lang="zh-CN" altLang="en-US" sz="2000"/>
              <a:t> </a:t>
            </a:r>
            <a:r>
              <a:rPr lang="en-US" altLang="zh-CN" sz="2000"/>
              <a:t>–</a:t>
            </a:r>
            <a:r>
              <a:rPr lang="zh-CN" altLang="en-US" sz="2000"/>
              <a:t> </a:t>
            </a:r>
            <a:r>
              <a:rPr lang="en-US" altLang="zh-CN" sz="2000"/>
              <a:t>Out of Area</a:t>
            </a:r>
            <a:r>
              <a:rPr lang="zh-CN" altLang="en-US" sz="2000"/>
              <a:t> </a:t>
            </a:r>
            <a:r>
              <a:rPr lang="en-US" altLang="zh-CN" sz="2000"/>
              <a:t>Page</a:t>
            </a:r>
            <a:endParaRPr lang="en-US" sz="2000"/>
          </a:p>
        </p:txBody>
      </p:sp>
    </p:spTree>
    <p:extLst>
      <p:ext uri="{BB962C8B-B14F-4D97-AF65-F5344CB8AC3E}">
        <p14:creationId xmlns:p14="http://schemas.microsoft.com/office/powerpoint/2010/main" val="1588431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2476689" y="2015"/>
            <a:ext cx="7837313" cy="580430"/>
          </a:xfrm>
          <a:prstGeom prst="rect">
            <a:avLst/>
          </a:prstGeom>
          <a:noFill/>
          <a:ln/>
        </p:spPr>
        <p:txBody>
          <a:bodyPr wrap="none" lIns="0" tIns="0" rIns="0" bIns="0" rtlCol="0" anchor="t"/>
          <a:lstStyle/>
          <a:p>
            <a:pPr marL="0" indent="0">
              <a:lnSpc>
                <a:spcPts val="4550"/>
              </a:lnSpc>
              <a:buNone/>
            </a:pPr>
            <a:r>
              <a:rPr lang="en-US" sz="4850">
                <a:solidFill>
                  <a:srgbClr val="152D47"/>
                </a:solidFill>
                <a:latin typeface="Calibri"/>
                <a:ea typeface="Crimson Pro Semi Bold" pitchFamily="34" charset="-122"/>
                <a:cs typeface="Calibri"/>
              </a:rPr>
              <a:t>Recommendation of a Solution</a:t>
            </a:r>
            <a:endParaRPr lang="en-US" sz="4850">
              <a:latin typeface="Calibri"/>
              <a:ea typeface="Calibri"/>
              <a:cs typeface="Calibri"/>
            </a:endParaRPr>
          </a:p>
        </p:txBody>
      </p:sp>
      <p:sp>
        <p:nvSpPr>
          <p:cNvPr id="6" name="Text 2"/>
          <p:cNvSpPr/>
          <p:nvPr/>
        </p:nvSpPr>
        <p:spPr>
          <a:xfrm>
            <a:off x="159572" y="1479129"/>
            <a:ext cx="4975136" cy="290156"/>
          </a:xfrm>
          <a:prstGeom prst="rect">
            <a:avLst/>
          </a:prstGeom>
          <a:noFill/>
          <a:ln/>
        </p:spPr>
        <p:txBody>
          <a:bodyPr wrap="square" lIns="0" tIns="0" rIns="0" bIns="0" rtlCol="0" anchor="t"/>
          <a:lstStyle/>
          <a:p>
            <a:pPr>
              <a:lnSpc>
                <a:spcPts val="2300"/>
              </a:lnSpc>
            </a:pPr>
            <a:r>
              <a:rPr lang="en-US">
                <a:solidFill>
                  <a:srgbClr val="4C4C4D"/>
                </a:solidFill>
                <a:latin typeface="Calibri"/>
                <a:ea typeface="Calibri Light"/>
                <a:cs typeface="Calibri"/>
              </a:rPr>
              <a:t>To implement a comprehensive integrated software solution to improve operational efficiency and enable future expansion.</a:t>
            </a:r>
            <a:endParaRPr lang="en-US">
              <a:solidFill>
                <a:srgbClr val="000000"/>
              </a:solidFill>
              <a:latin typeface="Calibri"/>
              <a:ea typeface="Calibri Light"/>
              <a:cs typeface="Calibri"/>
            </a:endParaRPr>
          </a:p>
          <a:p>
            <a:pPr>
              <a:lnSpc>
                <a:spcPts val="2300"/>
              </a:lnSpc>
            </a:pPr>
            <a:endParaRPr lang="en-US" sz="1450">
              <a:solidFill>
                <a:srgbClr val="4C4C4D"/>
              </a:solidFill>
              <a:latin typeface="Calibri"/>
              <a:ea typeface="Calibri Light"/>
              <a:cs typeface="Calibri"/>
            </a:endParaRPr>
          </a:p>
        </p:txBody>
      </p:sp>
      <p:sp>
        <p:nvSpPr>
          <p:cNvPr id="8" name="Text 3"/>
          <p:cNvSpPr/>
          <p:nvPr/>
        </p:nvSpPr>
        <p:spPr>
          <a:xfrm>
            <a:off x="160651" y="2589995"/>
            <a:ext cx="2321719" cy="290155"/>
          </a:xfrm>
          <a:prstGeom prst="rect">
            <a:avLst/>
          </a:prstGeom>
          <a:noFill/>
          <a:ln/>
        </p:spPr>
        <p:txBody>
          <a:bodyPr wrap="none" lIns="0" tIns="0" rIns="0" bIns="0" rtlCol="0" anchor="t"/>
          <a:lstStyle/>
          <a:p>
            <a:pPr>
              <a:lnSpc>
                <a:spcPts val="2250"/>
              </a:lnSpc>
            </a:pPr>
            <a:r>
              <a:rPr lang="en-US">
                <a:solidFill>
                  <a:srgbClr val="4C4C4D"/>
                </a:solidFill>
                <a:latin typeface="Calibri"/>
                <a:ea typeface="Calibri Light"/>
                <a:cs typeface="Calibri"/>
              </a:rPr>
              <a:t>Key </a:t>
            </a:r>
            <a:r>
              <a:rPr lang="en-US" b="1">
                <a:solidFill>
                  <a:srgbClr val="4C4C4D"/>
                </a:solidFill>
                <a:latin typeface="Calibri"/>
                <a:ea typeface="Calibri Light"/>
                <a:cs typeface="Calibri"/>
              </a:rPr>
              <a:t>Functionalities</a:t>
            </a:r>
            <a:endParaRPr lang="en-US" sz="1800" b="1">
              <a:latin typeface="Calibri"/>
              <a:ea typeface="Calibri Light"/>
              <a:cs typeface="Calibri"/>
            </a:endParaRPr>
          </a:p>
        </p:txBody>
      </p:sp>
      <p:sp>
        <p:nvSpPr>
          <p:cNvPr id="9" name="Text 4"/>
          <p:cNvSpPr/>
          <p:nvPr/>
        </p:nvSpPr>
        <p:spPr>
          <a:xfrm>
            <a:off x="160503" y="3129346"/>
            <a:ext cx="7815703" cy="601393"/>
          </a:xfrm>
          <a:prstGeom prst="rect">
            <a:avLst/>
          </a:prstGeom>
          <a:noFill/>
          <a:ln/>
        </p:spPr>
        <p:txBody>
          <a:bodyPr wrap="square" lIns="0" tIns="0" rIns="0" bIns="0" rtlCol="0" anchor="t"/>
          <a:lstStyle/>
          <a:p>
            <a:pPr marL="285750" indent="-285750">
              <a:lnSpc>
                <a:spcPts val="2300"/>
              </a:lnSpc>
              <a:buFont typeface="Arial"/>
              <a:buChar char="•"/>
            </a:pPr>
            <a:r>
              <a:rPr lang="en-US">
                <a:solidFill>
                  <a:srgbClr val="4C4C4D"/>
                </a:solidFill>
                <a:latin typeface="Calibri"/>
                <a:ea typeface="Calibri Light"/>
                <a:cs typeface="Calibri"/>
              </a:rPr>
              <a:t>GPS Guided Route Scheduling</a:t>
            </a:r>
            <a:endParaRPr lang="zh-CN" altLang="en-US">
              <a:latin typeface="Calibri"/>
              <a:cs typeface="Calibri"/>
            </a:endParaRPr>
          </a:p>
          <a:p>
            <a:pPr marL="285750" indent="-285750">
              <a:lnSpc>
                <a:spcPts val="2300"/>
              </a:lnSpc>
              <a:buFont typeface="Arial"/>
              <a:buChar char="•"/>
            </a:pPr>
            <a:r>
              <a:rPr lang="en-US">
                <a:solidFill>
                  <a:srgbClr val="4C4C4D"/>
                </a:solidFill>
                <a:latin typeface="Calibri"/>
                <a:ea typeface="Calibri Light"/>
                <a:cs typeface="Calibri"/>
              </a:rPr>
              <a:t>Real-time task optimization</a:t>
            </a:r>
          </a:p>
          <a:p>
            <a:pPr marL="285750" indent="-285750">
              <a:lnSpc>
                <a:spcPts val="2300"/>
              </a:lnSpc>
              <a:buFont typeface="Arial"/>
              <a:buChar char="•"/>
            </a:pPr>
            <a:r>
              <a:rPr lang="en-US">
                <a:solidFill>
                  <a:srgbClr val="4C4C4D"/>
                </a:solidFill>
                <a:latin typeface="Calibri"/>
                <a:ea typeface="Calibri Light"/>
                <a:cs typeface="Calibri"/>
              </a:rPr>
              <a:t>CRM</a:t>
            </a:r>
          </a:p>
          <a:p>
            <a:pPr marL="285750" indent="-285750">
              <a:lnSpc>
                <a:spcPts val="2300"/>
              </a:lnSpc>
              <a:buFont typeface="Arial"/>
              <a:buChar char="•"/>
            </a:pPr>
            <a:r>
              <a:rPr lang="en-US">
                <a:solidFill>
                  <a:srgbClr val="4C4C4D"/>
                </a:solidFill>
                <a:latin typeface="Calibri"/>
                <a:ea typeface="Calibri Light"/>
                <a:cs typeface="Calibri"/>
              </a:rPr>
              <a:t>Financial Management </a:t>
            </a:r>
          </a:p>
          <a:p>
            <a:pPr marL="285750" indent="-285750">
              <a:lnSpc>
                <a:spcPts val="2300"/>
              </a:lnSpc>
              <a:buFont typeface="Arial"/>
              <a:buChar char="•"/>
            </a:pPr>
            <a:r>
              <a:rPr lang="en-US">
                <a:solidFill>
                  <a:srgbClr val="4C4C4D"/>
                </a:solidFill>
                <a:latin typeface="Calibri"/>
                <a:ea typeface="Calibri Light"/>
                <a:cs typeface="Calibri"/>
              </a:rPr>
              <a:t>Inventory Management</a:t>
            </a:r>
          </a:p>
          <a:p>
            <a:pPr marL="285750" indent="-285750">
              <a:lnSpc>
                <a:spcPts val="2300"/>
              </a:lnSpc>
              <a:buFont typeface="Arial"/>
              <a:buChar char="•"/>
            </a:pPr>
            <a:r>
              <a:rPr lang="en-US">
                <a:solidFill>
                  <a:srgbClr val="4C4C4D"/>
                </a:solidFill>
                <a:latin typeface="Calibri"/>
                <a:ea typeface="Calibri Light"/>
                <a:cs typeface="Calibri"/>
              </a:rPr>
              <a:t>Software integration</a:t>
            </a:r>
          </a:p>
          <a:p>
            <a:pPr>
              <a:lnSpc>
                <a:spcPts val="2300"/>
              </a:lnSpc>
            </a:pPr>
            <a:endParaRPr lang="en-US" sz="1450">
              <a:solidFill>
                <a:srgbClr val="4C4C4D"/>
              </a:solidFill>
              <a:latin typeface="Calibri"/>
              <a:ea typeface="Calibri Light"/>
              <a:cs typeface="Calibri"/>
            </a:endParaRPr>
          </a:p>
        </p:txBody>
      </p:sp>
      <p:sp>
        <p:nvSpPr>
          <p:cNvPr id="11" name="Text 5"/>
          <p:cNvSpPr/>
          <p:nvPr/>
        </p:nvSpPr>
        <p:spPr>
          <a:xfrm>
            <a:off x="152537" y="5341689"/>
            <a:ext cx="2321719" cy="290155"/>
          </a:xfrm>
          <a:prstGeom prst="rect">
            <a:avLst/>
          </a:prstGeom>
          <a:noFill/>
          <a:ln/>
        </p:spPr>
        <p:txBody>
          <a:bodyPr wrap="none" lIns="0" tIns="0" rIns="0" bIns="0" rtlCol="0" anchor="t"/>
          <a:lstStyle/>
          <a:p>
            <a:pPr marL="0" indent="0" algn="l">
              <a:lnSpc>
                <a:spcPts val="2250"/>
              </a:lnSpc>
              <a:buNone/>
            </a:pPr>
            <a:r>
              <a:rPr lang="en-US" sz="1800" b="1">
                <a:solidFill>
                  <a:srgbClr val="4C4C4D"/>
                </a:solidFill>
                <a:latin typeface="Calibri"/>
                <a:ea typeface="Calibri Light"/>
                <a:cs typeface="Calibri"/>
              </a:rPr>
              <a:t>Estimated Cost</a:t>
            </a:r>
            <a:endParaRPr lang="en-US" sz="1800" b="1">
              <a:latin typeface="Calibri"/>
              <a:ea typeface="Calibri Light"/>
              <a:cs typeface="Calibri"/>
            </a:endParaRPr>
          </a:p>
        </p:txBody>
      </p:sp>
      <p:sp>
        <p:nvSpPr>
          <p:cNvPr id="12" name="Text 6"/>
          <p:cNvSpPr/>
          <p:nvPr/>
        </p:nvSpPr>
        <p:spPr>
          <a:xfrm>
            <a:off x="153849" y="5777483"/>
            <a:ext cx="5937667" cy="538090"/>
          </a:xfrm>
          <a:prstGeom prst="rect">
            <a:avLst/>
          </a:prstGeom>
          <a:noFill/>
          <a:ln/>
        </p:spPr>
        <p:txBody>
          <a:bodyPr wrap="square" lIns="0" tIns="0" rIns="0" bIns="0" rtlCol="0" anchor="t"/>
          <a:lstStyle/>
          <a:p>
            <a:pPr>
              <a:lnSpc>
                <a:spcPts val="2300"/>
              </a:lnSpc>
            </a:pPr>
            <a:r>
              <a:rPr lang="en-US" sz="1600">
                <a:solidFill>
                  <a:srgbClr val="4C4C4D"/>
                </a:solidFill>
                <a:latin typeface="Calibri"/>
                <a:ea typeface="Calibri Light"/>
                <a:cs typeface="Calibri"/>
              </a:rPr>
              <a:t>Build: The estimated cost of the software is $$248,800, including development, implementation, and ongoing maintenance </a:t>
            </a:r>
          </a:p>
          <a:p>
            <a:pPr>
              <a:lnSpc>
                <a:spcPts val="2300"/>
              </a:lnSpc>
            </a:pPr>
            <a:r>
              <a:rPr lang="en-US" sz="1600">
                <a:solidFill>
                  <a:srgbClr val="4C4C4D"/>
                </a:solidFill>
                <a:latin typeface="Calibri"/>
                <a:ea typeface="Calibri Light"/>
                <a:cs typeface="Calibri"/>
              </a:rPr>
              <a:t>Buy: Buy from credited supplier for up to $30,000 </a:t>
            </a:r>
          </a:p>
          <a:p>
            <a:pPr>
              <a:lnSpc>
                <a:spcPts val="2300"/>
              </a:lnSpc>
            </a:pPr>
            <a:r>
              <a:rPr lang="en-US" sz="1600">
                <a:solidFill>
                  <a:srgbClr val="4C4C4D"/>
                </a:solidFill>
                <a:latin typeface="Calibri"/>
                <a:ea typeface="Calibri Light"/>
                <a:cs typeface="Calibri"/>
              </a:rPr>
              <a:t>Combination: Up to $80,000 to $100,000</a:t>
            </a:r>
          </a:p>
        </p:txBody>
      </p:sp>
      <p:sp>
        <p:nvSpPr>
          <p:cNvPr id="13" name="Text 3">
            <a:extLst>
              <a:ext uri="{FF2B5EF4-FFF2-40B4-BE49-F238E27FC236}">
                <a16:creationId xmlns:a16="http://schemas.microsoft.com/office/drawing/2014/main" id="{67F4C9E8-BD58-4F5D-86FC-4B672E9B7C51}"/>
              </a:ext>
            </a:extLst>
          </p:cNvPr>
          <p:cNvSpPr/>
          <p:nvPr/>
        </p:nvSpPr>
        <p:spPr>
          <a:xfrm>
            <a:off x="159017" y="1040807"/>
            <a:ext cx="2321719" cy="290155"/>
          </a:xfrm>
          <a:prstGeom prst="rect">
            <a:avLst/>
          </a:prstGeom>
          <a:noFill/>
          <a:ln/>
        </p:spPr>
        <p:txBody>
          <a:bodyPr wrap="none" lIns="0" tIns="0" rIns="0" bIns="0" rtlCol="0" anchor="t"/>
          <a:lstStyle/>
          <a:p>
            <a:pPr marL="0" indent="0" algn="l">
              <a:lnSpc>
                <a:spcPts val="2250"/>
              </a:lnSpc>
              <a:buNone/>
            </a:pPr>
            <a:r>
              <a:rPr lang="en-US" b="1">
                <a:solidFill>
                  <a:srgbClr val="4C4C4D"/>
                </a:solidFill>
                <a:latin typeface="Calibri"/>
                <a:ea typeface="Calibri Light"/>
                <a:cs typeface="Calibri"/>
              </a:rPr>
              <a:t>Objective</a:t>
            </a:r>
            <a:endParaRPr lang="en-US" sz="1800" b="1">
              <a:solidFill>
                <a:srgbClr val="4C4C4D"/>
              </a:solidFill>
              <a:latin typeface="Calibri"/>
              <a:ea typeface="Calibri Light"/>
              <a:cs typeface="Calibri"/>
            </a:endParaRPr>
          </a:p>
        </p:txBody>
      </p:sp>
      <p:sp>
        <p:nvSpPr>
          <p:cNvPr id="14" name="Text 2">
            <a:extLst>
              <a:ext uri="{FF2B5EF4-FFF2-40B4-BE49-F238E27FC236}">
                <a16:creationId xmlns:a16="http://schemas.microsoft.com/office/drawing/2014/main" id="{2C6DE1E0-645A-EE4A-28CB-E7C37351817F}"/>
              </a:ext>
            </a:extLst>
          </p:cNvPr>
          <p:cNvSpPr/>
          <p:nvPr/>
        </p:nvSpPr>
        <p:spPr>
          <a:xfrm>
            <a:off x="6151047" y="1334117"/>
            <a:ext cx="7843838" cy="594360"/>
          </a:xfrm>
          <a:prstGeom prst="rect">
            <a:avLst/>
          </a:prstGeom>
          <a:noFill/>
          <a:ln/>
        </p:spPr>
        <p:txBody>
          <a:bodyPr wrap="square" lIns="0" tIns="0" rIns="0" bIns="0" rtlCol="0" anchor="t"/>
          <a:lstStyle/>
          <a:p>
            <a:r>
              <a:rPr lang="en-US" b="1">
                <a:solidFill>
                  <a:srgbClr val="4C4C4D"/>
                </a:solidFill>
                <a:latin typeface="Calibri"/>
                <a:ea typeface="Calibri Light"/>
                <a:cs typeface="Calibri"/>
              </a:rPr>
              <a:t>P</a:t>
            </a:r>
            <a:r>
              <a:rPr lang="en-US" sz="1600" b="1">
                <a:solidFill>
                  <a:srgbClr val="4C4C4D"/>
                </a:solidFill>
                <a:latin typeface="Calibri"/>
                <a:ea typeface="Calibri Light"/>
                <a:cs typeface="Calibri"/>
              </a:rPr>
              <a:t>ros</a:t>
            </a:r>
            <a:endParaRPr lang="zh-CN" altLang="en-US" sz="1600" b="1">
              <a:latin typeface="Calibri"/>
              <a:ea typeface="等线"/>
              <a:cs typeface="Calibri"/>
            </a:endParaRPr>
          </a:p>
          <a:p>
            <a:pPr marL="285750" indent="-285750">
              <a:buFont typeface="Arial"/>
              <a:buChar char="•"/>
            </a:pPr>
            <a:r>
              <a:rPr lang="en-US" sz="1600">
                <a:solidFill>
                  <a:srgbClr val="4C4C4D"/>
                </a:solidFill>
                <a:latin typeface="Calibri"/>
                <a:ea typeface="Calibri Light"/>
                <a:cs typeface="Calibri"/>
              </a:rPr>
              <a:t>Lower Upfront Cost: Off-the-shelf software typically has lower initial costs.</a:t>
            </a:r>
            <a:endParaRPr lang="en-US" sz="1600">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Less Waiting Time: Ready-to-use software facilitates fast implementation.</a:t>
            </a:r>
            <a:endParaRPr lang="en-US" sz="1600">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Cost Efficiency: Reliable software are generally cost-effective in the long run.</a:t>
            </a:r>
            <a:endParaRPr lang="en-US" sz="1600">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Lower Maintenance and Training Costs: Credited software offers long term support.</a:t>
            </a:r>
            <a:endParaRPr lang="en-US" sz="1600">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Free Updates: New features and updates are included without less cost.</a:t>
            </a:r>
            <a:endParaRPr lang="en-US" sz="1600">
              <a:latin typeface="Calibri"/>
              <a:ea typeface="Calibri Light"/>
              <a:cs typeface="Calibri"/>
            </a:endParaRPr>
          </a:p>
          <a:p>
            <a:r>
              <a:rPr lang="en-US" sz="1600" b="1">
                <a:solidFill>
                  <a:srgbClr val="4C4C4D"/>
                </a:solidFill>
                <a:latin typeface="Calibri"/>
                <a:ea typeface="Calibri Light"/>
                <a:cs typeface="Calibri"/>
              </a:rPr>
              <a:t>Cons</a:t>
            </a:r>
            <a:endParaRPr lang="en-US" sz="1600" b="1">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Customization requirements: Ready to use solutions may need customization, resulting higher costs and longer implementation times.</a:t>
            </a:r>
            <a:endParaRPr lang="en-US" sz="1600">
              <a:latin typeface="Calibri"/>
              <a:ea typeface="Calibri Light"/>
              <a:cs typeface="Calibri"/>
            </a:endParaRPr>
          </a:p>
          <a:p>
            <a:pPr marL="285750" indent="-285750">
              <a:buFont typeface="Arial"/>
              <a:buChar char="•"/>
            </a:pPr>
            <a:r>
              <a:rPr lang="en-US" sz="1600">
                <a:solidFill>
                  <a:srgbClr val="4C4C4D"/>
                </a:solidFill>
                <a:latin typeface="Calibri"/>
                <a:ea typeface="Calibri Light"/>
                <a:cs typeface="Calibri"/>
              </a:rPr>
              <a:t>Limited functionalities: The software may not fully meet all specific needs.</a:t>
            </a:r>
            <a:endParaRPr lang="en-US" sz="1600">
              <a:latin typeface="Calibri"/>
              <a:ea typeface="Calibri Light"/>
              <a:cs typeface="Calibri"/>
            </a:endParaRPr>
          </a:p>
          <a:p>
            <a:pPr marL="285750" indent="-285750">
              <a:lnSpc>
                <a:spcPts val="2300"/>
              </a:lnSpc>
              <a:buFont typeface="Arial"/>
              <a:buChar char="•"/>
            </a:pPr>
            <a:r>
              <a:rPr lang="en-US" sz="1600">
                <a:solidFill>
                  <a:srgbClr val="4C4C4D"/>
                </a:solidFill>
                <a:latin typeface="Calibri"/>
                <a:ea typeface="Calibri Light"/>
                <a:cs typeface="Calibri"/>
              </a:rPr>
              <a:t>Integration difficulties: New software may have compatibility issues with existing systems.</a:t>
            </a:r>
            <a:endParaRPr lang="en-US" sz="1600">
              <a:latin typeface="Calibri"/>
              <a:ea typeface="Calibri Light"/>
              <a:cs typeface="Calibri"/>
            </a:endParaRPr>
          </a:p>
          <a:p>
            <a:pPr marL="285750" indent="-285750">
              <a:lnSpc>
                <a:spcPts val="2300"/>
              </a:lnSpc>
              <a:buFont typeface="Arial"/>
              <a:buChar char="•"/>
            </a:pPr>
            <a:endParaRPr lang="en-US" sz="1450">
              <a:solidFill>
                <a:srgbClr val="4C4C4D"/>
              </a:solidFill>
              <a:latin typeface="Calibri"/>
              <a:ea typeface="Calibri Light"/>
              <a:cs typeface="Calibri"/>
            </a:endParaRPr>
          </a:p>
        </p:txBody>
      </p:sp>
      <p:sp>
        <p:nvSpPr>
          <p:cNvPr id="16" name="Text 3">
            <a:extLst>
              <a:ext uri="{FF2B5EF4-FFF2-40B4-BE49-F238E27FC236}">
                <a16:creationId xmlns:a16="http://schemas.microsoft.com/office/drawing/2014/main" id="{90FE3049-259A-F373-98EC-C5387D80A03D}"/>
              </a:ext>
            </a:extLst>
          </p:cNvPr>
          <p:cNvSpPr/>
          <p:nvPr/>
        </p:nvSpPr>
        <p:spPr>
          <a:xfrm>
            <a:off x="6150639" y="4458738"/>
            <a:ext cx="2321719" cy="290155"/>
          </a:xfrm>
          <a:prstGeom prst="rect">
            <a:avLst/>
          </a:prstGeom>
          <a:noFill/>
          <a:ln/>
        </p:spPr>
        <p:txBody>
          <a:bodyPr wrap="none" lIns="0" tIns="0" rIns="0" bIns="0" rtlCol="0" anchor="t"/>
          <a:lstStyle/>
          <a:p>
            <a:pPr marL="0" indent="0" algn="l">
              <a:lnSpc>
                <a:spcPts val="2250"/>
              </a:lnSpc>
              <a:buNone/>
            </a:pPr>
            <a:r>
              <a:rPr lang="en-US" sz="1800" b="1">
                <a:solidFill>
                  <a:srgbClr val="4C4C4D"/>
                </a:solidFill>
                <a:latin typeface="Calibri"/>
                <a:ea typeface="Calibri Light"/>
                <a:cs typeface="Calibri"/>
              </a:rPr>
              <a:t>Acquisition Approach</a:t>
            </a:r>
            <a:endParaRPr lang="en-US" sz="1800" b="1">
              <a:latin typeface="Calibri"/>
              <a:ea typeface="Calibri Light"/>
              <a:cs typeface="Calibri"/>
            </a:endParaRPr>
          </a:p>
        </p:txBody>
      </p:sp>
      <p:sp>
        <p:nvSpPr>
          <p:cNvPr id="18" name="Text 4">
            <a:extLst>
              <a:ext uri="{FF2B5EF4-FFF2-40B4-BE49-F238E27FC236}">
                <a16:creationId xmlns:a16="http://schemas.microsoft.com/office/drawing/2014/main" id="{D3519D21-1667-46FA-7309-5CF40F5C5032}"/>
              </a:ext>
            </a:extLst>
          </p:cNvPr>
          <p:cNvSpPr/>
          <p:nvPr/>
        </p:nvSpPr>
        <p:spPr>
          <a:xfrm>
            <a:off x="6159875" y="5049512"/>
            <a:ext cx="7843838" cy="594360"/>
          </a:xfrm>
          <a:prstGeom prst="rect">
            <a:avLst/>
          </a:prstGeom>
          <a:noFill/>
          <a:ln/>
        </p:spPr>
        <p:txBody>
          <a:bodyPr wrap="square" lIns="0" tIns="0" rIns="0" bIns="0" rtlCol="0" anchor="t"/>
          <a:lstStyle/>
          <a:p>
            <a:pPr marL="0" indent="0" algn="l">
              <a:lnSpc>
                <a:spcPts val="2300"/>
              </a:lnSpc>
              <a:buNone/>
            </a:pPr>
            <a:r>
              <a:rPr lang="en-US" sz="1600">
                <a:solidFill>
                  <a:srgbClr val="4C4C4D"/>
                </a:solidFill>
                <a:latin typeface="Calibri"/>
                <a:ea typeface="Calibri Light"/>
                <a:cs typeface="Calibri"/>
              </a:rPr>
              <a:t>A combination of building and buying is recommended. The core functionality can be built in-house, while specialized modules can be purchased from third-party vendors.</a:t>
            </a:r>
            <a:endParaRPr lang="en-US" sz="1600">
              <a:latin typeface="Calibri"/>
              <a:ea typeface="Calibri Light"/>
              <a:cs typeface="Calibri"/>
            </a:endParaRPr>
          </a:p>
        </p:txBody>
      </p:sp>
      <p:sp>
        <p:nvSpPr>
          <p:cNvPr id="20" name="Text 6">
            <a:extLst>
              <a:ext uri="{FF2B5EF4-FFF2-40B4-BE49-F238E27FC236}">
                <a16:creationId xmlns:a16="http://schemas.microsoft.com/office/drawing/2014/main" id="{F6E66588-7009-DC97-FC34-1DC45F59A120}"/>
              </a:ext>
            </a:extLst>
          </p:cNvPr>
          <p:cNvSpPr/>
          <p:nvPr/>
        </p:nvSpPr>
        <p:spPr>
          <a:xfrm>
            <a:off x="6089894" y="6360947"/>
            <a:ext cx="7843838" cy="594360"/>
          </a:xfrm>
          <a:prstGeom prst="rect">
            <a:avLst/>
          </a:prstGeom>
          <a:noFill/>
          <a:ln/>
        </p:spPr>
        <p:txBody>
          <a:bodyPr wrap="square" lIns="0" tIns="0" rIns="0" bIns="0" rtlCol="0" anchor="t"/>
          <a:lstStyle/>
          <a:p>
            <a:pPr marL="285750" indent="-285750">
              <a:buFont typeface="Arial"/>
              <a:buChar char="•"/>
            </a:pPr>
            <a:r>
              <a:rPr lang="en-US" sz="1600">
                <a:solidFill>
                  <a:srgbClr val="4C4C4D"/>
                </a:solidFill>
                <a:latin typeface="Calibri"/>
                <a:ea typeface="Calibri Light"/>
                <a:cs typeface="Calibri"/>
              </a:rPr>
              <a:t>A solution include route scheduling, CRM, financial management and inventory management with combination acquisition approach.</a:t>
            </a:r>
            <a:endParaRPr lang="zh-CN" altLang="en-US" sz="1600">
              <a:solidFill>
                <a:srgbClr val="000000"/>
              </a:solidFill>
              <a:latin typeface="Calibri"/>
              <a:ea typeface="等线"/>
              <a:cs typeface="Calibri"/>
            </a:endParaRPr>
          </a:p>
          <a:p>
            <a:pPr marL="285750" indent="-285750">
              <a:buFont typeface="Arial"/>
              <a:buChar char="•"/>
            </a:pPr>
            <a:r>
              <a:rPr lang="en-US" sz="1600">
                <a:solidFill>
                  <a:srgbClr val="4C4C4D"/>
                </a:solidFill>
                <a:latin typeface="Calibri"/>
                <a:ea typeface="Calibri Light"/>
                <a:cs typeface="Calibri"/>
              </a:rPr>
              <a:t> Purchase ready to use software from reliable and reputable providers for fast deploy time and in use for CRM, financial management and inventory management.</a:t>
            </a:r>
            <a:endParaRPr lang="zh-CN" altLang="en-US" sz="1600">
              <a:solidFill>
                <a:srgbClr val="000000"/>
              </a:solidFill>
              <a:latin typeface="Calibri"/>
              <a:ea typeface="等线"/>
              <a:cs typeface="Calibri"/>
            </a:endParaRPr>
          </a:p>
          <a:p>
            <a:pPr marL="285750" indent="-285750">
              <a:buFont typeface="Arial"/>
              <a:buChar char="•"/>
            </a:pPr>
            <a:r>
              <a:rPr lang="en-US" sz="1600">
                <a:solidFill>
                  <a:srgbClr val="4C4C4D"/>
                </a:solidFill>
                <a:latin typeface="Calibri"/>
                <a:ea typeface="Calibri Light"/>
                <a:cs typeface="Calibri"/>
              </a:rPr>
              <a:t>Joint venture to develop a route scheduling software with tasks optimization. </a:t>
            </a:r>
            <a:endParaRPr lang="zh-CN" altLang="en-US" sz="1600">
              <a:solidFill>
                <a:srgbClr val="000000"/>
              </a:solidFill>
              <a:latin typeface="Calibri"/>
              <a:ea typeface="等线"/>
              <a:cs typeface="Calibri"/>
            </a:endParaRPr>
          </a:p>
          <a:p>
            <a:pPr marL="285750" indent="-285750">
              <a:buFont typeface="Arial"/>
              <a:buChar char="•"/>
            </a:pPr>
            <a:r>
              <a:rPr lang="en-US" sz="1600">
                <a:solidFill>
                  <a:srgbClr val="4C4C4D"/>
                </a:solidFill>
                <a:latin typeface="Calibri"/>
                <a:ea typeface="Calibri Light"/>
                <a:cs typeface="Calibri"/>
              </a:rPr>
              <a:t>Choose iterative development method.</a:t>
            </a:r>
            <a:endParaRPr lang="en-US" altLang="zh-CN" sz="1600">
              <a:solidFill>
                <a:srgbClr val="4C4C4D"/>
              </a:solidFill>
              <a:latin typeface="Calibri"/>
              <a:ea typeface="Calibri Light"/>
              <a:cs typeface="Calibri"/>
            </a:endParaRPr>
          </a:p>
          <a:p>
            <a:pPr marL="0" indent="0" algn="l">
              <a:lnSpc>
                <a:spcPts val="2300"/>
              </a:lnSpc>
              <a:buNone/>
            </a:pPr>
            <a:endParaRPr lang="en-US" sz="1450">
              <a:solidFill>
                <a:srgbClr val="4C4C4D"/>
              </a:solidFill>
              <a:latin typeface="Calibri"/>
              <a:ea typeface="Calibri Light"/>
              <a:cs typeface="Calibri"/>
            </a:endParaRPr>
          </a:p>
        </p:txBody>
      </p:sp>
      <p:sp>
        <p:nvSpPr>
          <p:cNvPr id="22" name="Text 3">
            <a:extLst>
              <a:ext uri="{FF2B5EF4-FFF2-40B4-BE49-F238E27FC236}">
                <a16:creationId xmlns:a16="http://schemas.microsoft.com/office/drawing/2014/main" id="{801F3D70-085A-CBE7-E51B-838CFC4A89B2}"/>
              </a:ext>
            </a:extLst>
          </p:cNvPr>
          <p:cNvSpPr/>
          <p:nvPr/>
        </p:nvSpPr>
        <p:spPr>
          <a:xfrm>
            <a:off x="6168038" y="894048"/>
            <a:ext cx="4263060" cy="290155"/>
          </a:xfrm>
          <a:prstGeom prst="rect">
            <a:avLst/>
          </a:prstGeom>
          <a:noFill/>
          <a:ln/>
        </p:spPr>
        <p:txBody>
          <a:bodyPr wrap="none" lIns="0" tIns="0" rIns="0" bIns="0" rtlCol="0" anchor="t"/>
          <a:lstStyle/>
          <a:p>
            <a:pPr>
              <a:lnSpc>
                <a:spcPts val="2250"/>
              </a:lnSpc>
            </a:pPr>
            <a:r>
              <a:rPr lang="en-US" b="1">
                <a:solidFill>
                  <a:srgbClr val="4C4C4D"/>
                </a:solidFill>
                <a:latin typeface="Calibri"/>
                <a:ea typeface="Calibri Light"/>
                <a:cs typeface="Calibri"/>
              </a:rPr>
              <a:t>Analysis of Pros and Cons of Buy and build</a:t>
            </a:r>
          </a:p>
          <a:p>
            <a:pPr>
              <a:lnSpc>
                <a:spcPts val="2250"/>
              </a:lnSpc>
            </a:pPr>
            <a:endParaRPr lang="en-US" b="1">
              <a:solidFill>
                <a:srgbClr val="4C4C4D"/>
              </a:solidFill>
              <a:latin typeface="Calibri"/>
              <a:ea typeface="Calibri Light"/>
              <a:cs typeface="Calibri"/>
            </a:endParaRPr>
          </a:p>
          <a:p>
            <a:pPr>
              <a:lnSpc>
                <a:spcPts val="2250"/>
              </a:lnSpc>
            </a:pPr>
            <a:endParaRPr lang="en-US" b="1">
              <a:solidFill>
                <a:srgbClr val="4C4C4D"/>
              </a:solidFill>
              <a:latin typeface="Calibri"/>
              <a:ea typeface="Calibri Light"/>
              <a:cs typeface="Calibri"/>
            </a:endParaRPr>
          </a:p>
          <a:p>
            <a:pPr>
              <a:lnSpc>
                <a:spcPts val="2250"/>
              </a:lnSpc>
            </a:pPr>
            <a:endParaRPr lang="en-US" b="1">
              <a:solidFill>
                <a:srgbClr val="4C4C4D"/>
              </a:solidFill>
              <a:latin typeface="Calibri"/>
              <a:ea typeface="Calibri Light"/>
              <a:cs typeface="Calibri"/>
            </a:endParaRPr>
          </a:p>
        </p:txBody>
      </p:sp>
      <p:sp>
        <p:nvSpPr>
          <p:cNvPr id="24" name="Text 3">
            <a:extLst>
              <a:ext uri="{FF2B5EF4-FFF2-40B4-BE49-F238E27FC236}">
                <a16:creationId xmlns:a16="http://schemas.microsoft.com/office/drawing/2014/main" id="{0F445028-E0C7-A99B-0CAE-601EE97293C6}"/>
              </a:ext>
            </a:extLst>
          </p:cNvPr>
          <p:cNvSpPr/>
          <p:nvPr/>
        </p:nvSpPr>
        <p:spPr>
          <a:xfrm>
            <a:off x="6169584" y="5901498"/>
            <a:ext cx="2321719" cy="290155"/>
          </a:xfrm>
          <a:prstGeom prst="rect">
            <a:avLst/>
          </a:prstGeom>
          <a:noFill/>
          <a:ln/>
        </p:spPr>
        <p:txBody>
          <a:bodyPr wrap="none" lIns="0" tIns="0" rIns="0" bIns="0" rtlCol="0" anchor="t"/>
          <a:lstStyle/>
          <a:p>
            <a:pPr marL="0" indent="0" algn="l">
              <a:lnSpc>
                <a:spcPts val="2250"/>
              </a:lnSpc>
              <a:buNone/>
            </a:pPr>
            <a:r>
              <a:rPr lang="en-US" b="1">
                <a:solidFill>
                  <a:srgbClr val="4C4C4D"/>
                </a:solidFill>
                <a:latin typeface="Calibri"/>
                <a:ea typeface="Calibri Light"/>
                <a:cs typeface="Calibri"/>
              </a:rPr>
              <a:t>Recommendations</a:t>
            </a:r>
            <a:endParaRPr lang="en-US" sz="1800" b="1">
              <a:latin typeface="Calibri"/>
              <a:ea typeface="Calibri Light"/>
              <a:cs typeface="Calibri"/>
            </a:endParaRPr>
          </a:p>
        </p:txBody>
      </p:sp>
      <p:pic>
        <p:nvPicPr>
          <p:cNvPr id="25" name="图形 24" descr="全部打叉的剪贴板 轮廓">
            <a:extLst>
              <a:ext uri="{FF2B5EF4-FFF2-40B4-BE49-F238E27FC236}">
                <a16:creationId xmlns:a16="http://schemas.microsoft.com/office/drawing/2014/main" id="{32DC0B72-DD02-56BA-2AC4-A4E14274E4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4309" y="2504051"/>
            <a:ext cx="543772" cy="458964"/>
          </a:xfrm>
          <a:prstGeom prst="rect">
            <a:avLst/>
          </a:prstGeom>
        </p:spPr>
      </p:pic>
      <p:pic>
        <p:nvPicPr>
          <p:cNvPr id="26" name="图形 25" descr="公文包 轮廓">
            <a:extLst>
              <a:ext uri="{FF2B5EF4-FFF2-40B4-BE49-F238E27FC236}">
                <a16:creationId xmlns:a16="http://schemas.microsoft.com/office/drawing/2014/main" id="{D5533EF4-F76F-A374-EBAE-2E5A9C1A0C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123" y="5236698"/>
            <a:ext cx="501172" cy="495411"/>
          </a:xfrm>
          <a:prstGeom prst="rect">
            <a:avLst/>
          </a:prstGeom>
        </p:spPr>
      </p:pic>
      <p:pic>
        <p:nvPicPr>
          <p:cNvPr id="28" name="图形 27" descr="重量不均匀 轮廓">
            <a:extLst>
              <a:ext uri="{FF2B5EF4-FFF2-40B4-BE49-F238E27FC236}">
                <a16:creationId xmlns:a16="http://schemas.microsoft.com/office/drawing/2014/main" id="{FC7DED49-E90B-30B3-7B06-F8F9DF8DF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1194" y="738554"/>
            <a:ext cx="548345" cy="535740"/>
          </a:xfrm>
          <a:prstGeom prst="rect">
            <a:avLst/>
          </a:prstGeom>
        </p:spPr>
      </p:pic>
      <p:pic>
        <p:nvPicPr>
          <p:cNvPr id="30" name="图形 29" descr="插画家 轮廓">
            <a:extLst>
              <a:ext uri="{FF2B5EF4-FFF2-40B4-BE49-F238E27FC236}">
                <a16:creationId xmlns:a16="http://schemas.microsoft.com/office/drawing/2014/main" id="{A6C66EEC-016D-B094-F6FA-D8942B8141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8584" y="5774787"/>
            <a:ext cx="562709" cy="583810"/>
          </a:xfrm>
          <a:prstGeom prst="rect">
            <a:avLst/>
          </a:prstGeom>
        </p:spPr>
      </p:pic>
      <p:pic>
        <p:nvPicPr>
          <p:cNvPr id="31" name="图形 30" descr="Internet 轮廓">
            <a:extLst>
              <a:ext uri="{FF2B5EF4-FFF2-40B4-BE49-F238E27FC236}">
                <a16:creationId xmlns:a16="http://schemas.microsoft.com/office/drawing/2014/main" id="{51A4DF23-31D0-FDBC-FB55-1373F8E796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9484" y="907366"/>
            <a:ext cx="611944" cy="569742"/>
          </a:xfrm>
          <a:prstGeom prst="rect">
            <a:avLst/>
          </a:prstGeom>
        </p:spPr>
      </p:pic>
      <p:pic>
        <p:nvPicPr>
          <p:cNvPr id="32" name="图形 31" descr="会议室 轮廓">
            <a:extLst>
              <a:ext uri="{FF2B5EF4-FFF2-40B4-BE49-F238E27FC236}">
                <a16:creationId xmlns:a16="http://schemas.microsoft.com/office/drawing/2014/main" id="{13970E28-2887-C3D3-CC8E-691ED2CAE2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99938" y="4283612"/>
            <a:ext cx="631775" cy="631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017865"/>
            <a:ext cx="886837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Introduction and Analysis of Scope</a:t>
            </a:r>
            <a:endParaRPr lang="en-US" sz="4850"/>
          </a:p>
        </p:txBody>
      </p:sp>
      <p:sp>
        <p:nvSpPr>
          <p:cNvPr id="3" name="Text 1"/>
          <p:cNvSpPr/>
          <p:nvPr/>
        </p:nvSpPr>
        <p:spPr>
          <a:xfrm>
            <a:off x="864037" y="2406491"/>
            <a:ext cx="3086100" cy="385763"/>
          </a:xfrm>
          <a:prstGeom prst="rect">
            <a:avLst/>
          </a:prstGeom>
          <a:noFill/>
          <a:ln/>
        </p:spPr>
        <p:txBody>
          <a:bodyPr wrap="none" lIns="0" tIns="0" rIns="0" bIns="0" rtlCol="0" anchor="t"/>
          <a:lstStyle/>
          <a:p>
            <a:pPr marL="0" indent="0">
              <a:lnSpc>
                <a:spcPts val="3000"/>
              </a:lnSpc>
              <a:buNone/>
            </a:pPr>
            <a:r>
              <a:rPr lang="en-US" sz="3200">
                <a:solidFill>
                  <a:srgbClr val="152D47"/>
                </a:solidFill>
                <a:latin typeface="Crimson Pro Semi Bold"/>
                <a:ea typeface="Crimson Pro Semi Bold" pitchFamily="34" charset="-122"/>
                <a:cs typeface="Crimson Pro Semi Bold" pitchFamily="34" charset="-120"/>
              </a:rPr>
              <a:t>LCS Overview</a:t>
            </a:r>
            <a:endParaRPr lang="en-US" sz="3200">
              <a:latin typeface="Crimson Pro Semi Bold"/>
              <a:cs typeface="Calibri"/>
            </a:endParaRPr>
          </a:p>
        </p:txBody>
      </p:sp>
      <p:sp>
        <p:nvSpPr>
          <p:cNvPr id="4" name="Text 2"/>
          <p:cNvSpPr/>
          <p:nvPr/>
        </p:nvSpPr>
        <p:spPr>
          <a:xfrm>
            <a:off x="864037" y="3039070"/>
            <a:ext cx="6150054" cy="3972094"/>
          </a:xfrm>
          <a:prstGeom prst="rect">
            <a:avLst/>
          </a:prstGeom>
          <a:noFill/>
          <a:ln/>
        </p:spPr>
        <p:txBody>
          <a:bodyPr wrap="square" lIns="0" tIns="0" rIns="0" bIns="0" rtlCol="0" anchor="t"/>
          <a:lstStyle/>
          <a:p>
            <a:pPr algn="just">
              <a:buFont typeface="Arial"/>
              <a:buChar char="•"/>
            </a:pPr>
            <a:r>
              <a:rPr lang="en-US" sz="2000">
                <a:solidFill>
                  <a:srgbClr val="4C4C4D"/>
                </a:solidFill>
                <a:latin typeface="Heebo"/>
                <a:ea typeface="+mn-lt"/>
                <a:cs typeface="+mn-lt"/>
              </a:rPr>
              <a:t>  </a:t>
            </a:r>
            <a:r>
              <a:rPr lang="en-US" sz="1900">
                <a:solidFill>
                  <a:srgbClr val="4C4C4D"/>
                </a:solidFill>
                <a:latin typeface="Heebo"/>
                <a:ea typeface="+mn-lt"/>
                <a:cs typeface="+mn-lt"/>
              </a:rPr>
              <a:t> Christchurch-based firm with more than ten years of   profitable operation.</a:t>
            </a:r>
            <a:endParaRPr lang="en-US" sz="1900">
              <a:latin typeface="Heebo"/>
              <a:cs typeface="Calibri" panose="020F0502020204030204"/>
            </a:endParaRPr>
          </a:p>
          <a:p>
            <a:pPr marL="342900" indent="-342900" algn="just">
              <a:lnSpc>
                <a:spcPts val="3100"/>
              </a:lnSpc>
              <a:buFont typeface="Arial"/>
              <a:buChar char="•"/>
            </a:pPr>
            <a:r>
              <a:rPr lang="en-US" sz="1900">
                <a:solidFill>
                  <a:srgbClr val="4C4C4D"/>
                </a:solidFill>
                <a:latin typeface="Heebo"/>
                <a:ea typeface="+mn-lt"/>
                <a:cs typeface="+mn-lt"/>
              </a:rPr>
              <a:t>Founded and managed by Ryan Wright.</a:t>
            </a:r>
          </a:p>
          <a:p>
            <a:pPr marL="342900" indent="-342900" algn="just">
              <a:lnSpc>
                <a:spcPts val="3100"/>
              </a:lnSpc>
              <a:buFont typeface="Arial"/>
              <a:buChar char="•"/>
            </a:pPr>
            <a:r>
              <a:rPr lang="en-US" sz="1900">
                <a:solidFill>
                  <a:srgbClr val="4C4C4D"/>
                </a:solidFill>
                <a:latin typeface="Heebo"/>
                <a:ea typeface="+mn-lt"/>
                <a:cs typeface="+mn-lt"/>
              </a:rPr>
              <a:t>Established a reputation for expert lawn care services in the residential and commercial sectors.</a:t>
            </a:r>
            <a:endParaRPr lang="en-US" sz="1900">
              <a:solidFill>
                <a:srgbClr val="4C4C4D"/>
              </a:solidFill>
              <a:latin typeface="Heebo"/>
              <a:cs typeface="Calibri"/>
            </a:endParaRPr>
          </a:p>
          <a:p>
            <a:pPr marL="342900" indent="-342900" algn="just">
              <a:lnSpc>
                <a:spcPts val="3100"/>
              </a:lnSpc>
              <a:buFont typeface="Arial"/>
              <a:buChar char="•"/>
            </a:pPr>
            <a:r>
              <a:rPr lang="en-US" sz="1900">
                <a:solidFill>
                  <a:srgbClr val="4C4C4D"/>
                </a:solidFill>
                <a:latin typeface="Heebo"/>
                <a:ea typeface="+mn-lt"/>
                <a:cs typeface="+mn-lt"/>
              </a:rPr>
              <a:t>Initially operated single-handedly with minimum equipment and loyal customers.</a:t>
            </a:r>
            <a:endParaRPr lang="en-US" sz="1900">
              <a:solidFill>
                <a:srgbClr val="4C4C4D"/>
              </a:solidFill>
              <a:latin typeface="Heebo"/>
              <a:cs typeface="Calibri"/>
            </a:endParaRPr>
          </a:p>
          <a:p>
            <a:pPr marL="342900" indent="-342900" algn="just">
              <a:lnSpc>
                <a:spcPts val="3100"/>
              </a:lnSpc>
              <a:buFont typeface="Arial"/>
              <a:buChar char="•"/>
            </a:pPr>
            <a:r>
              <a:rPr lang="en-US" sz="1900">
                <a:solidFill>
                  <a:srgbClr val="4C4C4D"/>
                </a:solidFill>
                <a:latin typeface="Heebo"/>
                <a:ea typeface="+mn-lt"/>
                <a:cs typeface="+mn-lt"/>
              </a:rPr>
              <a:t>Manual processes used for operations, accounts, and customer management</a:t>
            </a:r>
            <a:endParaRPr lang="en-US" sz="1900">
              <a:solidFill>
                <a:srgbClr val="4C4C4D"/>
              </a:solidFill>
              <a:latin typeface="Heebo"/>
              <a:cs typeface="Calibri"/>
            </a:endParaRPr>
          </a:p>
          <a:p>
            <a:pPr marL="342900" indent="-342900" algn="just">
              <a:lnSpc>
                <a:spcPts val="3100"/>
              </a:lnSpc>
              <a:buFont typeface="Arial"/>
              <a:buChar char="•"/>
            </a:pPr>
            <a:endParaRPr lang="en-US">
              <a:solidFill>
                <a:srgbClr val="4C4C4D"/>
              </a:solidFill>
              <a:latin typeface="Heebo"/>
              <a:cs typeface="Calibri"/>
            </a:endParaRPr>
          </a:p>
          <a:p>
            <a:pPr algn="just">
              <a:lnSpc>
                <a:spcPts val="3100"/>
              </a:lnSpc>
            </a:pPr>
            <a:endParaRPr lang="en-US">
              <a:solidFill>
                <a:srgbClr val="4C4C4D"/>
              </a:solidFill>
              <a:latin typeface="Heebo"/>
              <a:cs typeface="Calibri"/>
            </a:endParaRPr>
          </a:p>
        </p:txBody>
      </p:sp>
      <p:sp>
        <p:nvSpPr>
          <p:cNvPr id="5" name="Text 3"/>
          <p:cNvSpPr/>
          <p:nvPr/>
        </p:nvSpPr>
        <p:spPr>
          <a:xfrm>
            <a:off x="7623929" y="2406491"/>
            <a:ext cx="4835700" cy="371363"/>
          </a:xfrm>
          <a:prstGeom prst="rect">
            <a:avLst/>
          </a:prstGeom>
          <a:noFill/>
          <a:ln/>
        </p:spPr>
        <p:txBody>
          <a:bodyPr wrap="none" lIns="0" tIns="0" rIns="0" bIns="0" rtlCol="0" anchor="t"/>
          <a:lstStyle/>
          <a:p>
            <a:pPr marL="0" indent="0">
              <a:lnSpc>
                <a:spcPts val="3000"/>
              </a:lnSpc>
              <a:buNone/>
            </a:pPr>
            <a:r>
              <a:rPr lang="en-US" sz="3200">
                <a:solidFill>
                  <a:srgbClr val="152D47"/>
                </a:solidFill>
                <a:latin typeface="Crimson Pro Semi Bold"/>
                <a:ea typeface="Crimson Pro Semi Bold" pitchFamily="34" charset="-122"/>
                <a:cs typeface="Crimson Pro Semi Bold" pitchFamily="34" charset="-120"/>
              </a:rPr>
              <a:t>Expansion Opportunity</a:t>
            </a:r>
            <a:endParaRPr lang="en-US" sz="3200">
              <a:latin typeface="Crimson Pro Semi Bold"/>
              <a:cs typeface="Calibri"/>
            </a:endParaRPr>
          </a:p>
        </p:txBody>
      </p:sp>
      <p:sp>
        <p:nvSpPr>
          <p:cNvPr id="6" name="Text 4"/>
          <p:cNvSpPr/>
          <p:nvPr/>
        </p:nvSpPr>
        <p:spPr>
          <a:xfrm>
            <a:off x="7623929" y="3039070"/>
            <a:ext cx="6142854" cy="3568894"/>
          </a:xfrm>
          <a:prstGeom prst="rect">
            <a:avLst/>
          </a:prstGeom>
          <a:noFill/>
          <a:ln/>
        </p:spPr>
        <p:txBody>
          <a:bodyPr wrap="square" lIns="0" tIns="0" rIns="0" bIns="0" rtlCol="0" anchor="t"/>
          <a:lstStyle/>
          <a:p>
            <a:pPr algn="just">
              <a:lnSpc>
                <a:spcPts val="3100"/>
              </a:lnSpc>
            </a:pPr>
            <a:r>
              <a:rPr lang="en-US" sz="1900">
                <a:solidFill>
                  <a:srgbClr val="4C4C4D"/>
                </a:solidFill>
                <a:latin typeface="Heebo"/>
                <a:ea typeface="+mn-lt"/>
                <a:cs typeface="+mn-lt"/>
              </a:rPr>
              <a:t>Significant developments contribute to business expansion:</a:t>
            </a:r>
            <a:endParaRPr lang="en-US"/>
          </a:p>
          <a:p>
            <a:pPr marL="342900" indent="-342900" algn="just">
              <a:lnSpc>
                <a:spcPts val="3100"/>
              </a:lnSpc>
              <a:buFont typeface="Arial"/>
              <a:buChar char="•"/>
            </a:pPr>
            <a:r>
              <a:rPr lang="en-US">
                <a:solidFill>
                  <a:srgbClr val="000000"/>
                </a:solidFill>
                <a:latin typeface="Heebo"/>
                <a:cs typeface="Calibri"/>
              </a:rPr>
              <a:t>LCS is considering acquiring a nearby lawn care business to grow its customer base, gain new resources, hire more staff, and increase profits.</a:t>
            </a:r>
            <a:endParaRPr lang="en-US">
              <a:solidFill>
                <a:srgbClr val="4C4C4D"/>
              </a:solidFill>
              <a:latin typeface="Heebo"/>
              <a:cs typeface="Calibri"/>
            </a:endParaRPr>
          </a:p>
          <a:p>
            <a:pPr marL="342900" indent="-342900" algn="just">
              <a:lnSpc>
                <a:spcPts val="3100"/>
              </a:lnSpc>
              <a:buFont typeface="Arial"/>
              <a:buChar char="•"/>
            </a:pPr>
            <a:r>
              <a:rPr lang="en-US">
                <a:solidFill>
                  <a:srgbClr val="000000"/>
                </a:solidFill>
                <a:latin typeface="Heebo"/>
                <a:ea typeface="+mn-lt"/>
                <a:cs typeface="+mn-lt"/>
              </a:rPr>
              <a:t>LCS increases its market visibility in Christchurch, possibly expanding into new residential areas, and increasing competition with local and national competitors.</a:t>
            </a:r>
            <a:endParaRPr lang="en-US">
              <a:solidFill>
                <a:srgbClr val="000000"/>
              </a:solidFill>
              <a:latin typeface="Heebo"/>
              <a:cs typeface="Calibri"/>
            </a:endParaRPr>
          </a:p>
          <a:p>
            <a:pPr marL="342900" indent="-342900" algn="just">
              <a:lnSpc>
                <a:spcPts val="3100"/>
              </a:lnSpc>
              <a:buFont typeface="Arial"/>
              <a:buChar char="•"/>
            </a:pPr>
            <a:r>
              <a:rPr lang="en-US">
                <a:solidFill>
                  <a:srgbClr val="000000"/>
                </a:solidFill>
                <a:latin typeface="Heebo"/>
                <a:cs typeface="Calibri"/>
              </a:rPr>
              <a:t>Ryan explores organic lawn care products to differentiate LCS and attract eco-conscious customers.</a:t>
            </a:r>
            <a:endParaRPr lang="en-US">
              <a:solidFill>
                <a:srgbClr val="4C4C4D"/>
              </a:solidFill>
              <a:latin typeface="Heebo"/>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08209"/>
            <a:ext cx="617220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Requirements Details</a:t>
            </a:r>
            <a:endParaRPr lang="en-US" sz="4850"/>
          </a:p>
        </p:txBody>
      </p:sp>
      <p:sp>
        <p:nvSpPr>
          <p:cNvPr id="13" name="Text 11"/>
          <p:cNvSpPr/>
          <p:nvPr/>
        </p:nvSpPr>
        <p:spPr>
          <a:xfrm>
            <a:off x="10432375" y="2451140"/>
            <a:ext cx="3333988" cy="771525"/>
          </a:xfrm>
          <a:prstGeom prst="rect">
            <a:avLst/>
          </a:prstGeom>
          <a:noFill/>
          <a:ln/>
        </p:spPr>
        <p:txBody>
          <a:bodyPr wrap="square" lIns="0" tIns="0" rIns="0" bIns="0" rtlCol="0" anchor="t"/>
          <a:lstStyle/>
          <a:p>
            <a:pPr marL="0" indent="0">
              <a:lnSpc>
                <a:spcPts val="3000"/>
              </a:lnSpc>
              <a:buNone/>
            </a:pPr>
            <a:endParaRPr lang="en-US" sz="2400">
              <a:solidFill>
                <a:srgbClr val="4C4C4D"/>
              </a:solidFill>
              <a:latin typeface="Crimson Pro Semi Bold"/>
            </a:endParaRPr>
          </a:p>
        </p:txBody>
      </p:sp>
      <p:graphicFrame>
        <p:nvGraphicFramePr>
          <p:cNvPr id="18" name="Table 17">
            <a:extLst>
              <a:ext uri="{FF2B5EF4-FFF2-40B4-BE49-F238E27FC236}">
                <a16:creationId xmlns:a16="http://schemas.microsoft.com/office/drawing/2014/main" id="{2F05FE30-BDF3-F87C-0C21-66566AFC7CF6}"/>
              </a:ext>
            </a:extLst>
          </p:cNvPr>
          <p:cNvGraphicFramePr>
            <a:graphicFrameLocks noGrp="1"/>
          </p:cNvGraphicFramePr>
          <p:nvPr>
            <p:extLst>
              <p:ext uri="{D42A27DB-BD31-4B8C-83A1-F6EECF244321}">
                <p14:modId xmlns:p14="http://schemas.microsoft.com/office/powerpoint/2010/main" val="1414626307"/>
              </p:ext>
            </p:extLst>
          </p:nvPr>
        </p:nvGraphicFramePr>
        <p:xfrm>
          <a:off x="993600" y="2167200"/>
          <a:ext cx="12385195" cy="640652"/>
        </p:xfrm>
        <a:graphic>
          <a:graphicData uri="http://schemas.openxmlformats.org/drawingml/2006/table">
            <a:tbl>
              <a:tblPr bandRow="1">
                <a:tableStyleId>{5C22544A-7EE6-4342-B048-85BDC9FD1C3A}</a:tableStyleId>
              </a:tblPr>
              <a:tblGrid>
                <a:gridCol w="4370522">
                  <a:extLst>
                    <a:ext uri="{9D8B030D-6E8A-4147-A177-3AD203B41FA5}">
                      <a16:colId xmlns:a16="http://schemas.microsoft.com/office/drawing/2014/main" val="3601164443"/>
                    </a:ext>
                  </a:extLst>
                </a:gridCol>
                <a:gridCol w="2231755">
                  <a:extLst>
                    <a:ext uri="{9D8B030D-6E8A-4147-A177-3AD203B41FA5}">
                      <a16:colId xmlns:a16="http://schemas.microsoft.com/office/drawing/2014/main" val="4215865509"/>
                    </a:ext>
                  </a:extLst>
                </a:gridCol>
                <a:gridCol w="2975665">
                  <a:extLst>
                    <a:ext uri="{9D8B030D-6E8A-4147-A177-3AD203B41FA5}">
                      <a16:colId xmlns:a16="http://schemas.microsoft.com/office/drawing/2014/main" val="884553955"/>
                    </a:ext>
                  </a:extLst>
                </a:gridCol>
                <a:gridCol w="2807253">
                  <a:extLst>
                    <a:ext uri="{9D8B030D-6E8A-4147-A177-3AD203B41FA5}">
                      <a16:colId xmlns:a16="http://schemas.microsoft.com/office/drawing/2014/main" val="1617981259"/>
                    </a:ext>
                  </a:extLst>
                </a:gridCol>
              </a:tblGrid>
              <a:tr h="635430">
                <a:tc>
                  <a:txBody>
                    <a:bodyPr/>
                    <a:lstStyle/>
                    <a:p>
                      <a:pPr algn="ctr" rtl="0" fontAlgn="base">
                        <a:lnSpc>
                          <a:spcPts val="2138"/>
                        </a:lnSpc>
                      </a:pPr>
                      <a:r>
                        <a:rPr lang="en-US" sz="2800" b="1" i="0" dirty="0">
                          <a:solidFill>
                            <a:srgbClr val="000000"/>
                          </a:solidFill>
                          <a:effectLst/>
                          <a:latin typeface="Crimson Pro Semi Bold"/>
                        </a:rPr>
                        <a:t>Requirement </a:t>
                      </a:r>
                      <a:endParaRPr lang="en-US" sz="2800" b="1" i="0">
                        <a:effectLst/>
                        <a:latin typeface="Crimson Pro Semi Bold"/>
                      </a:endParaRPr>
                    </a:p>
                  </a:txBody>
                  <a:tcPr marL="66675" marR="6667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800" b="1" i="0" dirty="0">
                          <a:solidFill>
                            <a:srgbClr val="000000"/>
                          </a:solidFill>
                          <a:effectLst/>
                          <a:latin typeface="Crimson Pro Semi Bold"/>
                        </a:rPr>
                        <a:t>Priority Status </a:t>
                      </a:r>
                      <a:endParaRPr lang="en-US" sz="2800" b="1" i="0" dirty="0">
                        <a:effectLst/>
                        <a:latin typeface="Crimson Pro Semi Bold"/>
                      </a:endParaRPr>
                    </a:p>
                  </a:txBody>
                  <a:tcPr marL="66675" marR="6667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800" b="1" i="0" dirty="0">
                          <a:solidFill>
                            <a:srgbClr val="000000"/>
                          </a:solidFill>
                          <a:effectLst/>
                          <a:latin typeface="Crimson Pro Semi Bold"/>
                        </a:rPr>
                        <a:t>Priority Category </a:t>
                      </a:r>
                      <a:endParaRPr lang="en-US" sz="2800" b="1" i="0">
                        <a:effectLst/>
                        <a:latin typeface="Crimson Pro Semi Bold"/>
                      </a:endParaRPr>
                    </a:p>
                  </a:txBody>
                  <a:tcPr marL="66675" marR="6667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lvl="0" algn="ctr">
                        <a:lnSpc>
                          <a:spcPts val="2138"/>
                        </a:lnSpc>
                        <a:buNone/>
                      </a:pPr>
                      <a:r>
                        <a:rPr lang="en-US" sz="2800" b="1" i="0" u="none" strike="noStrike" noProof="0" dirty="0">
                          <a:solidFill>
                            <a:srgbClr val="000000"/>
                          </a:solidFill>
                          <a:effectLst/>
                          <a:latin typeface="Crimson Pro Semi Bold"/>
                        </a:rPr>
                        <a:t>Implementation Phase</a:t>
                      </a:r>
                      <a:endParaRPr lang="en-US" sz="2800" i="0">
                        <a:latin typeface="Crimson Pro Semi Bold"/>
                      </a:endParaRPr>
                    </a:p>
                  </a:txBody>
                  <a:tcPr marL="66674" marR="66674" anchor="ctr">
                    <a:lnL w="9525" cap="flat" cmpd="sng" algn="ctr">
                      <a:solidFill>
                        <a:srgbClr val="BFBFBF"/>
                      </a:solidFill>
                      <a:prstDash val="solid"/>
                      <a:round/>
                      <a:headEnd type="none" w="med" len="med"/>
                      <a:tailEnd type="none" w="med" len="med"/>
                    </a:lnL>
                    <a:lnR w="9524">
                      <a:solidFill>
                        <a:srgbClr val="BFBFBF"/>
                      </a:solidFill>
                    </a:lnR>
                    <a:lnT w="9524">
                      <a:solidFill>
                        <a:srgbClr val="BFBFBF"/>
                      </a:solidFill>
                    </a:lnT>
                    <a:lnB w="9524">
                      <a:solidFill>
                        <a:srgbClr val="BFBFBF"/>
                      </a:solidFill>
                    </a:lnB>
                    <a:noFill/>
                  </a:tcPr>
                </a:tc>
                <a:extLst>
                  <a:ext uri="{0D108BD9-81ED-4DB2-BD59-A6C34878D82A}">
                    <a16:rowId xmlns:a16="http://schemas.microsoft.com/office/drawing/2014/main" val="505175396"/>
                  </a:ext>
                </a:extLst>
              </a:tr>
            </a:tbl>
          </a:graphicData>
        </a:graphic>
      </p:graphicFrame>
      <p:graphicFrame>
        <p:nvGraphicFramePr>
          <p:cNvPr id="6" name="Table 5">
            <a:extLst>
              <a:ext uri="{FF2B5EF4-FFF2-40B4-BE49-F238E27FC236}">
                <a16:creationId xmlns:a16="http://schemas.microsoft.com/office/drawing/2014/main" id="{6F3ACDBC-EF62-D886-261D-80187777B0DC}"/>
              </a:ext>
            </a:extLst>
          </p:cNvPr>
          <p:cNvGraphicFramePr>
            <a:graphicFrameLocks noGrp="1"/>
          </p:cNvGraphicFramePr>
          <p:nvPr>
            <p:extLst>
              <p:ext uri="{D42A27DB-BD31-4B8C-83A1-F6EECF244321}">
                <p14:modId xmlns:p14="http://schemas.microsoft.com/office/powerpoint/2010/main" val="4125905021"/>
              </p:ext>
            </p:extLst>
          </p:nvPr>
        </p:nvGraphicFramePr>
        <p:xfrm>
          <a:off x="993600" y="2836800"/>
          <a:ext cx="12402783" cy="4076049"/>
        </p:xfrm>
        <a:graphic>
          <a:graphicData uri="http://schemas.openxmlformats.org/drawingml/2006/table">
            <a:tbl>
              <a:tblPr bandRow="1">
                <a:tableStyleId>{5C22544A-7EE6-4342-B048-85BDC9FD1C3A}</a:tableStyleId>
              </a:tblPr>
              <a:tblGrid>
                <a:gridCol w="4432515">
                  <a:extLst>
                    <a:ext uri="{9D8B030D-6E8A-4147-A177-3AD203B41FA5}">
                      <a16:colId xmlns:a16="http://schemas.microsoft.com/office/drawing/2014/main" val="3326626308"/>
                    </a:ext>
                  </a:extLst>
                </a:gridCol>
                <a:gridCol w="2216257">
                  <a:extLst>
                    <a:ext uri="{9D8B030D-6E8A-4147-A177-3AD203B41FA5}">
                      <a16:colId xmlns:a16="http://schemas.microsoft.com/office/drawing/2014/main" val="3673945143"/>
                    </a:ext>
                  </a:extLst>
                </a:gridCol>
                <a:gridCol w="2965562">
                  <a:extLst>
                    <a:ext uri="{9D8B030D-6E8A-4147-A177-3AD203B41FA5}">
                      <a16:colId xmlns:a16="http://schemas.microsoft.com/office/drawing/2014/main" val="48929666"/>
                    </a:ext>
                  </a:extLst>
                </a:gridCol>
                <a:gridCol w="2788449">
                  <a:extLst>
                    <a:ext uri="{9D8B030D-6E8A-4147-A177-3AD203B41FA5}">
                      <a16:colId xmlns:a16="http://schemas.microsoft.com/office/drawing/2014/main" val="1366993476"/>
                    </a:ext>
                  </a:extLst>
                </a:gridCol>
              </a:tblGrid>
              <a:tr h="588935">
                <a:tc>
                  <a:txBody>
                    <a:bodyPr/>
                    <a:lstStyle/>
                    <a:p>
                      <a:pPr algn="ctr" rtl="0" fontAlgn="base">
                        <a:lnSpc>
                          <a:spcPts val="2138"/>
                        </a:lnSpc>
                      </a:pPr>
                      <a:r>
                        <a:rPr lang="en-NZ" sz="2000" b="0" i="0">
                          <a:solidFill>
                            <a:srgbClr val="000000"/>
                          </a:solidFill>
                          <a:effectLst/>
                          <a:latin typeface="Heebo"/>
                        </a:rPr>
                        <a:t>Route Scheduling </a:t>
                      </a:r>
                      <a:endParaRPr lang="en-NZ"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High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Essential to Business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76962332"/>
                  </a:ext>
                </a:extLst>
              </a:tr>
              <a:tr h="526942">
                <a:tc>
                  <a:txBody>
                    <a:bodyPr/>
                    <a:lstStyle/>
                    <a:p>
                      <a:pPr algn="ctr" rtl="0" fontAlgn="base">
                        <a:lnSpc>
                          <a:spcPts val="2138"/>
                        </a:lnSpc>
                      </a:pPr>
                      <a:r>
                        <a:rPr lang="en-US" sz="2000" b="0" i="0">
                          <a:solidFill>
                            <a:srgbClr val="000000"/>
                          </a:solidFill>
                          <a:effectLst/>
                          <a:latin typeface="Heebo"/>
                        </a:rPr>
                        <a:t>Customer Management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High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Essential to Business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95467996"/>
                  </a:ext>
                </a:extLst>
              </a:tr>
              <a:tr h="557938">
                <a:tc>
                  <a:txBody>
                    <a:bodyPr/>
                    <a:lstStyle/>
                    <a:p>
                      <a:pPr algn="ctr" rtl="0" fontAlgn="base">
                        <a:lnSpc>
                          <a:spcPts val="2138"/>
                        </a:lnSpc>
                      </a:pPr>
                      <a:r>
                        <a:rPr lang="en-US" sz="2000" b="0" i="0">
                          <a:solidFill>
                            <a:srgbClr val="000000"/>
                          </a:solidFill>
                          <a:effectLst/>
                          <a:latin typeface="Heebo"/>
                        </a:rPr>
                        <a:t>Financial Management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High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Essential to Business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98690569"/>
                  </a:ext>
                </a:extLst>
              </a:tr>
              <a:tr h="557938">
                <a:tc>
                  <a:txBody>
                    <a:bodyPr/>
                    <a:lstStyle/>
                    <a:p>
                      <a:pPr algn="ctr" rtl="0" fontAlgn="base">
                        <a:lnSpc>
                          <a:spcPts val="2138"/>
                        </a:lnSpc>
                      </a:pPr>
                      <a:r>
                        <a:rPr lang="en-US" sz="2000" b="0" i="0">
                          <a:solidFill>
                            <a:srgbClr val="000000"/>
                          </a:solidFill>
                          <a:effectLst/>
                          <a:latin typeface="Heebo"/>
                        </a:rPr>
                        <a:t>Inventory Management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High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Essential to Business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02834062"/>
                  </a:ext>
                </a:extLst>
              </a:tr>
              <a:tr h="526942">
                <a:tc>
                  <a:txBody>
                    <a:bodyPr/>
                    <a:lstStyle/>
                    <a:p>
                      <a:pPr algn="ctr" rtl="0" fontAlgn="base">
                        <a:lnSpc>
                          <a:spcPts val="2138"/>
                        </a:lnSpc>
                      </a:pPr>
                      <a:r>
                        <a:rPr lang="en-US" sz="2000" b="0" i="0">
                          <a:solidFill>
                            <a:srgbClr val="000000"/>
                          </a:solidFill>
                          <a:effectLst/>
                          <a:latin typeface="Heebo"/>
                        </a:rPr>
                        <a:t>Marketing and Online Presence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Medium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Good to Have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74094927"/>
                  </a:ext>
                </a:extLst>
              </a:tr>
              <a:tr h="557938">
                <a:tc>
                  <a:txBody>
                    <a:bodyPr/>
                    <a:lstStyle/>
                    <a:p>
                      <a:pPr algn="ctr" rtl="0" fontAlgn="base">
                        <a:lnSpc>
                          <a:spcPts val="2138"/>
                        </a:lnSpc>
                      </a:pPr>
                      <a:r>
                        <a:rPr lang="en-NZ" sz="2000" b="0" i="0">
                          <a:solidFill>
                            <a:srgbClr val="000000"/>
                          </a:solidFill>
                          <a:effectLst/>
                          <a:latin typeface="Heebo"/>
                        </a:rPr>
                        <a:t>Forecasting and Planning </a:t>
                      </a:r>
                      <a:endParaRPr lang="en-NZ"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Low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Value -Added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63084892"/>
                  </a:ext>
                </a:extLst>
              </a:tr>
              <a:tr h="759416">
                <a:tc>
                  <a:txBody>
                    <a:bodyPr/>
                    <a:lstStyle/>
                    <a:p>
                      <a:pPr algn="ctr" rtl="0" fontAlgn="base">
                        <a:lnSpc>
                          <a:spcPts val="2138"/>
                        </a:lnSpc>
                      </a:pPr>
                      <a:r>
                        <a:rPr lang="en-NZ" sz="2000" b="0" i="0">
                          <a:solidFill>
                            <a:srgbClr val="000000"/>
                          </a:solidFill>
                          <a:effectLst/>
                          <a:latin typeface="Heebo"/>
                        </a:rPr>
                        <a:t>Adoption of Organic Products </a:t>
                      </a:r>
                      <a:endParaRPr lang="en-NZ"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Low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Value-Added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rtl="0" fontAlgn="base">
                        <a:lnSpc>
                          <a:spcPts val="2138"/>
                        </a:lnSpc>
                      </a:pPr>
                      <a:r>
                        <a:rPr lang="en-US" sz="2000" b="0" i="0">
                          <a:solidFill>
                            <a:srgbClr val="000000"/>
                          </a:solidFill>
                          <a:effectLst/>
                          <a:latin typeface="Heebo"/>
                        </a:rPr>
                        <a:t>Phase II </a:t>
                      </a:r>
                      <a:endParaRPr lang="en-US" sz="2000" b="0" i="0">
                        <a:effectLst/>
                        <a:latin typeface="Heebo"/>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3851442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4095" y="569083"/>
            <a:ext cx="3859324" cy="373575"/>
          </a:xfrm>
          <a:prstGeom prst="rect">
            <a:avLst/>
          </a:prstGeom>
          <a:noFill/>
          <a:ln/>
        </p:spPr>
        <p:txBody>
          <a:bodyPr wrap="none" lIns="0" tIns="0" rIns="0" bIns="0" rtlCol="0" anchor="t"/>
          <a:lstStyle/>
          <a:p>
            <a:pPr marL="0" indent="0">
              <a:lnSpc>
                <a:spcPts val="3200"/>
              </a:lnSpc>
              <a:buNone/>
            </a:pPr>
            <a:r>
              <a:rPr lang="en-US" sz="4850">
                <a:solidFill>
                  <a:srgbClr val="152D47"/>
                </a:solidFill>
                <a:latin typeface="Crimson Pro Semi Bold"/>
                <a:ea typeface="Crimson Pro Semi Bold" pitchFamily="34" charset="-122"/>
                <a:cs typeface="Crimson Pro Semi Bold" pitchFamily="34" charset="-120"/>
              </a:rPr>
              <a:t>Project Schedule</a:t>
            </a:r>
            <a:endParaRPr lang="en-US" sz="4850">
              <a:latin typeface="Crimson Pro Semi Bold"/>
            </a:endParaRPr>
          </a:p>
        </p:txBody>
      </p:sp>
      <p:sp>
        <p:nvSpPr>
          <p:cNvPr id="3" name="Text 1"/>
          <p:cNvSpPr/>
          <p:nvPr/>
        </p:nvSpPr>
        <p:spPr>
          <a:xfrm>
            <a:off x="852895" y="1377515"/>
            <a:ext cx="13212609" cy="1499338"/>
          </a:xfrm>
          <a:prstGeom prst="rect">
            <a:avLst/>
          </a:prstGeom>
          <a:noFill/>
          <a:ln/>
        </p:spPr>
        <p:txBody>
          <a:bodyPr wrap="square" lIns="0" tIns="0" rIns="0" bIns="0" rtlCol="0" anchor="t"/>
          <a:lstStyle/>
          <a:p>
            <a:pPr algn="just"/>
            <a:r>
              <a:rPr lang="en-US" sz="2000" dirty="0">
                <a:solidFill>
                  <a:srgbClr val="4C4C4D"/>
                </a:solidFill>
                <a:latin typeface="Heebo"/>
                <a:cs typeface="Times New Roman"/>
              </a:rPr>
              <a:t>T</a:t>
            </a:r>
            <a:r>
              <a:rPr lang="en-US" sz="2000" dirty="0">
                <a:solidFill>
                  <a:srgbClr val="4C4C4D"/>
                </a:solidFill>
                <a:latin typeface="Heebo"/>
                <a:ea typeface="Calibri"/>
                <a:cs typeface="Times New Roman"/>
              </a:rPr>
              <a:t>he project plan is to implement the requirements in 2 phases over a tenure of 7 months as illustrated in Table below. 1st Phase GO LIVE will be on 1</a:t>
            </a:r>
            <a:r>
              <a:rPr lang="en-US" sz="2000" baseline="30000" dirty="0">
                <a:solidFill>
                  <a:srgbClr val="4C4C4D"/>
                </a:solidFill>
                <a:latin typeface="Heebo"/>
                <a:ea typeface="Calibri"/>
                <a:cs typeface="Times New Roman"/>
              </a:rPr>
              <a:t>st</a:t>
            </a:r>
            <a:r>
              <a:rPr lang="en-US" sz="2000" dirty="0">
                <a:solidFill>
                  <a:srgbClr val="4C4C4D"/>
                </a:solidFill>
                <a:latin typeface="Heebo"/>
                <a:ea typeface="Calibri"/>
                <a:cs typeface="Times New Roman"/>
              </a:rPr>
              <a:t> April 2025. Phase 2  as planned GO live will be on 1</a:t>
            </a:r>
            <a:r>
              <a:rPr lang="en-US" sz="2000" baseline="30000" dirty="0">
                <a:solidFill>
                  <a:srgbClr val="4C4C4D"/>
                </a:solidFill>
                <a:latin typeface="Heebo"/>
                <a:ea typeface="Calibri"/>
                <a:cs typeface="Times New Roman"/>
              </a:rPr>
              <a:t>st</a:t>
            </a:r>
            <a:r>
              <a:rPr lang="en-US" sz="2000" dirty="0">
                <a:solidFill>
                  <a:srgbClr val="4C4C4D"/>
                </a:solidFill>
                <a:latin typeface="Heebo"/>
                <a:ea typeface="Calibri"/>
                <a:cs typeface="Times New Roman"/>
              </a:rPr>
              <a:t> May 2025. </a:t>
            </a:r>
          </a:p>
          <a:p>
            <a:pPr algn="just"/>
            <a:r>
              <a:rPr lang="en-US" sz="2000" dirty="0">
                <a:solidFill>
                  <a:srgbClr val="000000"/>
                </a:solidFill>
                <a:latin typeface="Heebo"/>
                <a:ea typeface="Calibri"/>
                <a:cs typeface="Times New Roman"/>
              </a:rPr>
              <a:t>The detailed project plan with Gantt chart and detailed tasks of all phases including hiring Developers, UI/UX experts, System Analysts and have been illustrated in Annexure I below. </a:t>
            </a:r>
          </a:p>
          <a:p>
            <a:pPr marL="0" indent="0">
              <a:lnSpc>
                <a:spcPts val="1650"/>
              </a:lnSpc>
              <a:buNone/>
            </a:pPr>
            <a:endParaRPr lang="en-US" sz="2000" dirty="0">
              <a:solidFill>
                <a:srgbClr val="4C4C4D"/>
              </a:solidFill>
              <a:latin typeface="Heebo"/>
              <a:cs typeface="Heebo"/>
            </a:endParaRPr>
          </a:p>
        </p:txBody>
      </p:sp>
      <p:sp>
        <p:nvSpPr>
          <p:cNvPr id="4" name="Text 2"/>
          <p:cNvSpPr/>
          <p:nvPr/>
        </p:nvSpPr>
        <p:spPr>
          <a:xfrm>
            <a:off x="572095" y="1598652"/>
            <a:ext cx="13486209" cy="419338"/>
          </a:xfrm>
          <a:prstGeom prst="rect">
            <a:avLst/>
          </a:prstGeom>
          <a:noFill/>
          <a:ln/>
        </p:spPr>
        <p:txBody>
          <a:bodyPr wrap="square" lIns="0" tIns="0" rIns="0" bIns="0" rtlCol="0" anchor="t"/>
          <a:lstStyle/>
          <a:p>
            <a:pPr marL="0" indent="0">
              <a:lnSpc>
                <a:spcPts val="1650"/>
              </a:lnSpc>
              <a:buNone/>
            </a:pPr>
            <a:endParaRPr lang="en-US" sz="1000">
              <a:solidFill>
                <a:srgbClr val="4C4C4D"/>
              </a:solidFill>
              <a:latin typeface="Heebo"/>
              <a:cs typeface="Heebo"/>
            </a:endParaRPr>
          </a:p>
        </p:txBody>
      </p:sp>
      <p:sp>
        <p:nvSpPr>
          <p:cNvPr id="6" name="Shape 3"/>
          <p:cNvSpPr/>
          <p:nvPr/>
        </p:nvSpPr>
        <p:spPr>
          <a:xfrm>
            <a:off x="1993463" y="9324499"/>
            <a:ext cx="130969" cy="130969"/>
          </a:xfrm>
          <a:prstGeom prst="roundRect">
            <a:avLst>
              <a:gd name="adj" fmla="val 13964"/>
            </a:avLst>
          </a:prstGeom>
          <a:solidFill>
            <a:srgbClr val="00104C"/>
          </a:solidFill>
          <a:ln/>
        </p:spPr>
        <p:txBody>
          <a:bodyPr/>
          <a:lstStyle/>
          <a:p>
            <a:endParaRPr lang="en-US"/>
          </a:p>
        </p:txBody>
      </p:sp>
      <p:sp>
        <p:nvSpPr>
          <p:cNvPr id="7" name="Text 4"/>
          <p:cNvSpPr/>
          <p:nvPr/>
        </p:nvSpPr>
        <p:spPr>
          <a:xfrm>
            <a:off x="2185392" y="9324499"/>
            <a:ext cx="962025" cy="130969"/>
          </a:xfrm>
          <a:prstGeom prst="rect">
            <a:avLst/>
          </a:prstGeom>
          <a:noFill/>
          <a:ln/>
        </p:spPr>
        <p:txBody>
          <a:bodyPr wrap="none" lIns="0" tIns="0" rIns="0" bIns="0" rtlCol="0" anchor="t"/>
          <a:lstStyle/>
          <a:p>
            <a:pPr marL="0" indent="0" algn="l">
              <a:lnSpc>
                <a:spcPts val="1000"/>
              </a:lnSpc>
              <a:buNone/>
            </a:pPr>
            <a:r>
              <a:rPr lang="en-US" sz="1000">
                <a:solidFill>
                  <a:srgbClr val="4C4C4D"/>
                </a:solidFill>
                <a:latin typeface="Heebo" pitchFamily="34" charset="0"/>
                <a:ea typeface="Heebo" pitchFamily="34" charset="-122"/>
                <a:cs typeface="Heebo" pitchFamily="34" charset="-120"/>
              </a:rPr>
              <a:t>Project Manager</a:t>
            </a:r>
            <a:endParaRPr lang="en-US" sz="1000"/>
          </a:p>
        </p:txBody>
      </p:sp>
      <p:sp>
        <p:nvSpPr>
          <p:cNvPr id="8" name="Shape 5"/>
          <p:cNvSpPr/>
          <p:nvPr/>
        </p:nvSpPr>
        <p:spPr>
          <a:xfrm>
            <a:off x="4046577" y="9324499"/>
            <a:ext cx="130969" cy="130969"/>
          </a:xfrm>
          <a:prstGeom prst="roundRect">
            <a:avLst>
              <a:gd name="adj" fmla="val 13964"/>
            </a:avLst>
          </a:prstGeom>
          <a:solidFill>
            <a:srgbClr val="011D85"/>
          </a:solidFill>
          <a:ln/>
        </p:spPr>
        <p:txBody>
          <a:bodyPr/>
          <a:lstStyle/>
          <a:p>
            <a:endParaRPr lang="en-US"/>
          </a:p>
        </p:txBody>
      </p:sp>
      <p:sp>
        <p:nvSpPr>
          <p:cNvPr id="9" name="Text 6"/>
          <p:cNvSpPr/>
          <p:nvPr/>
        </p:nvSpPr>
        <p:spPr>
          <a:xfrm>
            <a:off x="4238506" y="9324499"/>
            <a:ext cx="889873" cy="130969"/>
          </a:xfrm>
          <a:prstGeom prst="rect">
            <a:avLst/>
          </a:prstGeom>
          <a:noFill/>
          <a:ln/>
        </p:spPr>
        <p:txBody>
          <a:bodyPr wrap="none" lIns="0" tIns="0" rIns="0" bIns="0" rtlCol="0" anchor="t"/>
          <a:lstStyle/>
          <a:p>
            <a:pPr marL="0" indent="0" algn="l">
              <a:lnSpc>
                <a:spcPts val="1000"/>
              </a:lnSpc>
              <a:buNone/>
            </a:pPr>
            <a:r>
              <a:rPr lang="en-US" sz="1000">
                <a:solidFill>
                  <a:srgbClr val="4C4C4D"/>
                </a:solidFill>
                <a:latin typeface="Heebo" pitchFamily="34" charset="0"/>
                <a:ea typeface="Heebo" pitchFamily="34" charset="-122"/>
                <a:cs typeface="Heebo" pitchFamily="34" charset="-120"/>
              </a:rPr>
              <a:t>UI/UX Designer</a:t>
            </a:r>
            <a:endParaRPr lang="en-US" sz="1000"/>
          </a:p>
        </p:txBody>
      </p:sp>
      <p:sp>
        <p:nvSpPr>
          <p:cNvPr id="10" name="Shape 7"/>
          <p:cNvSpPr/>
          <p:nvPr/>
        </p:nvSpPr>
        <p:spPr>
          <a:xfrm>
            <a:off x="6770370" y="9324499"/>
            <a:ext cx="130969" cy="130969"/>
          </a:xfrm>
          <a:prstGeom prst="roundRect">
            <a:avLst>
              <a:gd name="adj" fmla="val 13964"/>
            </a:avLst>
          </a:prstGeom>
          <a:solidFill>
            <a:srgbClr val="0129BE"/>
          </a:solidFill>
          <a:ln/>
        </p:spPr>
        <p:txBody>
          <a:bodyPr/>
          <a:lstStyle/>
          <a:p>
            <a:endParaRPr lang="en-US"/>
          </a:p>
        </p:txBody>
      </p:sp>
      <p:sp>
        <p:nvSpPr>
          <p:cNvPr id="11" name="Text 8"/>
          <p:cNvSpPr/>
          <p:nvPr/>
        </p:nvSpPr>
        <p:spPr>
          <a:xfrm>
            <a:off x="6962299" y="9324499"/>
            <a:ext cx="897612" cy="130969"/>
          </a:xfrm>
          <a:prstGeom prst="rect">
            <a:avLst/>
          </a:prstGeom>
          <a:noFill/>
          <a:ln/>
        </p:spPr>
        <p:txBody>
          <a:bodyPr wrap="none" lIns="0" tIns="0" rIns="0" bIns="0" rtlCol="0" anchor="t"/>
          <a:lstStyle/>
          <a:p>
            <a:pPr marL="0" indent="0" algn="l">
              <a:lnSpc>
                <a:spcPts val="1000"/>
              </a:lnSpc>
              <a:buNone/>
            </a:pPr>
            <a:r>
              <a:rPr lang="en-US" sz="1000">
                <a:solidFill>
                  <a:srgbClr val="4C4C4D"/>
                </a:solidFill>
                <a:latin typeface="Heebo" pitchFamily="34" charset="0"/>
                <a:ea typeface="Heebo" pitchFamily="34" charset="-122"/>
                <a:cs typeface="Heebo" pitchFamily="34" charset="-120"/>
              </a:rPr>
              <a:t>System Analyst</a:t>
            </a:r>
            <a:endParaRPr lang="en-US" sz="1000"/>
          </a:p>
        </p:txBody>
      </p:sp>
      <p:sp>
        <p:nvSpPr>
          <p:cNvPr id="12" name="Shape 9"/>
          <p:cNvSpPr/>
          <p:nvPr/>
        </p:nvSpPr>
        <p:spPr>
          <a:xfrm>
            <a:off x="9343787" y="9324499"/>
            <a:ext cx="130969" cy="130969"/>
          </a:xfrm>
          <a:prstGeom prst="roundRect">
            <a:avLst>
              <a:gd name="adj" fmla="val 13964"/>
            </a:avLst>
          </a:prstGeom>
          <a:solidFill>
            <a:srgbClr val="0135F7"/>
          </a:solidFill>
          <a:ln/>
        </p:spPr>
        <p:txBody>
          <a:bodyPr/>
          <a:lstStyle/>
          <a:p>
            <a:endParaRPr lang="en-US"/>
          </a:p>
        </p:txBody>
      </p:sp>
      <p:sp>
        <p:nvSpPr>
          <p:cNvPr id="13" name="Text 10"/>
          <p:cNvSpPr/>
          <p:nvPr/>
        </p:nvSpPr>
        <p:spPr>
          <a:xfrm>
            <a:off x="9535716" y="9324499"/>
            <a:ext cx="1206341" cy="130969"/>
          </a:xfrm>
          <a:prstGeom prst="rect">
            <a:avLst/>
          </a:prstGeom>
          <a:noFill/>
          <a:ln/>
        </p:spPr>
        <p:txBody>
          <a:bodyPr wrap="none" lIns="0" tIns="0" rIns="0" bIns="0" rtlCol="0" anchor="t"/>
          <a:lstStyle/>
          <a:p>
            <a:pPr marL="0" indent="0" algn="l">
              <a:lnSpc>
                <a:spcPts val="1000"/>
              </a:lnSpc>
              <a:buNone/>
            </a:pPr>
            <a:r>
              <a:rPr lang="en-US" sz="1000">
                <a:solidFill>
                  <a:srgbClr val="4C4C4D"/>
                </a:solidFill>
                <a:latin typeface="Heebo" pitchFamily="34" charset="0"/>
                <a:ea typeface="Heebo" pitchFamily="34" charset="-122"/>
                <a:cs typeface="Heebo" pitchFamily="34" charset="-120"/>
              </a:rPr>
              <a:t>Software Developers</a:t>
            </a:r>
            <a:endParaRPr lang="en-US" sz="1000"/>
          </a:p>
        </p:txBody>
      </p:sp>
      <p:sp>
        <p:nvSpPr>
          <p:cNvPr id="14" name="Shape 11"/>
          <p:cNvSpPr/>
          <p:nvPr/>
        </p:nvSpPr>
        <p:spPr>
          <a:xfrm>
            <a:off x="11482983" y="9324499"/>
            <a:ext cx="130969" cy="130969"/>
          </a:xfrm>
          <a:prstGeom prst="roundRect">
            <a:avLst>
              <a:gd name="adj" fmla="val 13964"/>
            </a:avLst>
          </a:prstGeom>
          <a:solidFill>
            <a:srgbClr val="335EFE"/>
          </a:solidFill>
          <a:ln/>
        </p:spPr>
        <p:txBody>
          <a:bodyPr/>
          <a:lstStyle/>
          <a:p>
            <a:endParaRPr lang="en-US"/>
          </a:p>
        </p:txBody>
      </p:sp>
      <p:sp>
        <p:nvSpPr>
          <p:cNvPr id="15" name="Text 12"/>
          <p:cNvSpPr/>
          <p:nvPr/>
        </p:nvSpPr>
        <p:spPr>
          <a:xfrm>
            <a:off x="11674912" y="9324499"/>
            <a:ext cx="372070" cy="130969"/>
          </a:xfrm>
          <a:prstGeom prst="rect">
            <a:avLst/>
          </a:prstGeom>
          <a:noFill/>
          <a:ln/>
        </p:spPr>
        <p:txBody>
          <a:bodyPr wrap="none" lIns="0" tIns="0" rIns="0" bIns="0" rtlCol="0" anchor="t"/>
          <a:lstStyle/>
          <a:p>
            <a:pPr marL="0" indent="0" algn="l">
              <a:lnSpc>
                <a:spcPts val="1000"/>
              </a:lnSpc>
              <a:buNone/>
            </a:pPr>
            <a:r>
              <a:rPr lang="en-US" sz="1000">
                <a:solidFill>
                  <a:srgbClr val="4C4C4D"/>
                </a:solidFill>
                <a:latin typeface="Heebo" pitchFamily="34" charset="0"/>
                <a:ea typeface="Heebo" pitchFamily="34" charset="-122"/>
                <a:cs typeface="Heebo" pitchFamily="34" charset="-120"/>
              </a:rPr>
              <a:t>Tester</a:t>
            </a:r>
            <a:endParaRPr lang="en-US" sz="1000"/>
          </a:p>
        </p:txBody>
      </p:sp>
      <p:pic>
        <p:nvPicPr>
          <p:cNvPr id="5" name="Picture 4" descr="A chart with text and numbers&#10;&#10;Description automatically generated">
            <a:extLst>
              <a:ext uri="{FF2B5EF4-FFF2-40B4-BE49-F238E27FC236}">
                <a16:creationId xmlns:a16="http://schemas.microsoft.com/office/drawing/2014/main" id="{220B3DBB-E8BB-1514-D154-99C096B76181}"/>
              </a:ext>
            </a:extLst>
          </p:cNvPr>
          <p:cNvPicPr>
            <a:picLocks noChangeAspect="1"/>
          </p:cNvPicPr>
          <p:nvPr/>
        </p:nvPicPr>
        <p:blipFill>
          <a:blip r:embed="rId3"/>
          <a:srcRect l="-172" r="-2550" b="-156"/>
          <a:stretch/>
        </p:blipFill>
        <p:spPr>
          <a:xfrm>
            <a:off x="849317" y="2874991"/>
            <a:ext cx="12807524" cy="51201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18698" y="233198"/>
            <a:ext cx="4734401" cy="591741"/>
          </a:xfrm>
          <a:prstGeom prst="rect">
            <a:avLst/>
          </a:prstGeom>
          <a:noFill/>
          <a:ln/>
        </p:spPr>
        <p:txBody>
          <a:bodyPr wrap="none" lIns="0" tIns="0" rIns="0" bIns="0" rtlCol="0" anchor="t"/>
          <a:lstStyle/>
          <a:p>
            <a:pPr marL="0" indent="0">
              <a:lnSpc>
                <a:spcPts val="4650"/>
              </a:lnSpc>
              <a:buNone/>
            </a:pPr>
            <a:r>
              <a:rPr lang="en-US" sz="4850">
                <a:solidFill>
                  <a:srgbClr val="152D47"/>
                </a:solidFill>
                <a:latin typeface="Crimson Pro Semi Bold"/>
                <a:ea typeface="Crimson Pro Semi Bold" pitchFamily="34" charset="-122"/>
                <a:cs typeface="Crimson Pro Semi Bold" pitchFamily="34" charset="-120"/>
              </a:rPr>
              <a:t>Context Diagram</a:t>
            </a:r>
            <a:endParaRPr lang="en-US" sz="4850">
              <a:latin typeface="Crimson Pro Semi Bold"/>
              <a:ea typeface="Calibri"/>
              <a:cs typeface="Calibri"/>
            </a:endParaRPr>
          </a:p>
        </p:txBody>
      </p:sp>
      <p:sp>
        <p:nvSpPr>
          <p:cNvPr id="3" name="Text 1"/>
          <p:cNvSpPr/>
          <p:nvPr/>
        </p:nvSpPr>
        <p:spPr>
          <a:xfrm>
            <a:off x="8119269" y="6486810"/>
            <a:ext cx="5434426" cy="2411384"/>
          </a:xfrm>
          <a:prstGeom prst="rect">
            <a:avLst/>
          </a:prstGeom>
          <a:noFill/>
          <a:ln/>
        </p:spPr>
        <p:txBody>
          <a:bodyPr wrap="square" lIns="0" tIns="0" rIns="0" bIns="0" rtlCol="0" anchor="t"/>
          <a:lstStyle/>
          <a:p>
            <a:pPr>
              <a:lnSpc>
                <a:spcPts val="2350"/>
              </a:lnSpc>
            </a:pPr>
            <a:r>
              <a:rPr lang="en-US">
                <a:solidFill>
                  <a:srgbClr val="000000"/>
                </a:solidFill>
                <a:latin typeface="Heebo"/>
                <a:ea typeface="Heebo" pitchFamily="34" charset="-122"/>
                <a:cs typeface="Times New Roman"/>
              </a:rPr>
              <a:t>The context diagram outlines the overview of the organization system.  There are 4 entities and one central system. The data flow shows how they interact with each other.</a:t>
            </a:r>
            <a:endParaRPr lang="en-US">
              <a:latin typeface="Heebo"/>
              <a:cs typeface="Heebo"/>
            </a:endParaRPr>
          </a:p>
        </p:txBody>
      </p:sp>
      <p:pic>
        <p:nvPicPr>
          <p:cNvPr id="5" name="Image 0" descr="preencoded.png"/>
          <p:cNvPicPr>
            <a:picLocks noChangeAspect="1"/>
          </p:cNvPicPr>
          <p:nvPr/>
        </p:nvPicPr>
        <p:blipFill>
          <a:blip r:embed="rId3"/>
          <a:stretch>
            <a:fillRect/>
          </a:stretch>
        </p:blipFill>
        <p:spPr>
          <a:xfrm>
            <a:off x="7317842" y="1038459"/>
            <a:ext cx="6783139" cy="5060794"/>
          </a:xfrm>
          <a:prstGeom prst="rect">
            <a:avLst/>
          </a:prstGeom>
        </p:spPr>
      </p:pic>
      <p:pic>
        <p:nvPicPr>
          <p:cNvPr id="4" name="Picture 3" descr="A diagram of a company&#10;&#10;Description automatically generated">
            <a:extLst>
              <a:ext uri="{FF2B5EF4-FFF2-40B4-BE49-F238E27FC236}">
                <a16:creationId xmlns:a16="http://schemas.microsoft.com/office/drawing/2014/main" id="{CBA4B1B7-D4D0-CBC2-B072-2002B27B1C03}"/>
              </a:ext>
            </a:extLst>
          </p:cNvPr>
          <p:cNvPicPr>
            <a:picLocks noChangeAspect="1"/>
          </p:cNvPicPr>
          <p:nvPr/>
        </p:nvPicPr>
        <p:blipFill>
          <a:blip r:embed="rId4"/>
          <a:stretch>
            <a:fillRect/>
          </a:stretch>
        </p:blipFill>
        <p:spPr>
          <a:xfrm>
            <a:off x="216291" y="1357533"/>
            <a:ext cx="6887308" cy="6133512"/>
          </a:xfrm>
          <a:prstGeom prst="rect">
            <a:avLst/>
          </a:prstGeom>
        </p:spPr>
      </p:pic>
      <p:sp>
        <p:nvSpPr>
          <p:cNvPr id="6" name="TextBox 5">
            <a:extLst>
              <a:ext uri="{FF2B5EF4-FFF2-40B4-BE49-F238E27FC236}">
                <a16:creationId xmlns:a16="http://schemas.microsoft.com/office/drawing/2014/main" id="{974F1648-6B80-31B6-BDA3-9C8F4B1B2252}"/>
              </a:ext>
            </a:extLst>
          </p:cNvPr>
          <p:cNvSpPr txBox="1"/>
          <p:nvPr/>
        </p:nvSpPr>
        <p:spPr>
          <a:xfrm>
            <a:off x="1683433" y="173500"/>
            <a:ext cx="39436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cs typeface="Calibri"/>
              </a:rPr>
              <a:t>Use Case </a:t>
            </a:r>
            <a:r>
              <a:rPr lang="en-US" sz="4000">
                <a:latin typeface="Crimson Pro Semi Bold"/>
                <a:cs typeface="Calibri"/>
              </a:rPr>
              <a:t>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1639179" y="445608"/>
            <a:ext cx="8571928" cy="1398032"/>
          </a:xfrm>
          <a:prstGeom prst="rect">
            <a:avLst/>
          </a:prstGeom>
          <a:noFill/>
          <a:ln/>
        </p:spPr>
        <p:txBody>
          <a:bodyPr wrap="square" lIns="0" tIns="0" rIns="0" bIns="0" rtlCol="0" anchor="t"/>
          <a:lstStyle/>
          <a:p>
            <a:pPr marL="0" indent="0">
              <a:lnSpc>
                <a:spcPts val="5500"/>
              </a:lnSpc>
              <a:buNone/>
            </a:pPr>
            <a:r>
              <a:rPr lang="en-US" sz="4850">
                <a:solidFill>
                  <a:srgbClr val="152D47"/>
                </a:solidFill>
                <a:latin typeface="Crimson Pro Semi Bold" pitchFamily="34" charset="0"/>
                <a:ea typeface="Crimson Pro Semi Bold" pitchFamily="34" charset="-122"/>
                <a:cs typeface="Crimson Pro Semi Bold" pitchFamily="34" charset="-120"/>
              </a:rPr>
              <a:t>Level 0 Data Flow Diagram (DFD)</a:t>
            </a:r>
            <a:endParaRPr lang="en-US" sz="4850"/>
          </a:p>
        </p:txBody>
      </p:sp>
      <p:sp>
        <p:nvSpPr>
          <p:cNvPr id="4" name="Text 1"/>
          <p:cNvSpPr/>
          <p:nvPr/>
        </p:nvSpPr>
        <p:spPr>
          <a:xfrm>
            <a:off x="790270" y="2054110"/>
            <a:ext cx="3511497" cy="3669640"/>
          </a:xfrm>
          <a:prstGeom prst="rect">
            <a:avLst/>
          </a:prstGeom>
          <a:noFill/>
          <a:ln/>
        </p:spPr>
        <p:txBody>
          <a:bodyPr wrap="square" lIns="0" tIns="0" rIns="0" bIns="0" rtlCol="0" anchor="t"/>
          <a:lstStyle/>
          <a:p>
            <a:pPr>
              <a:lnSpc>
                <a:spcPts val="2800"/>
              </a:lnSpc>
            </a:pPr>
            <a:r>
              <a:rPr lang="en-US" sz="2000">
                <a:solidFill>
                  <a:srgbClr val="000000"/>
                </a:solidFill>
                <a:latin typeface="Heebo"/>
                <a:ea typeface="Heebo" pitchFamily="34" charset="-122"/>
                <a:cs typeface="Times New Roman"/>
              </a:rPr>
              <a:t>The level 0 Data Flow Diagram shows the relationship between all sources. The diagram includes the data flow between four sources, six data processes, and three data stores.</a:t>
            </a:r>
            <a:r>
              <a:rPr lang="en-US" sz="2000">
                <a:solidFill>
                  <a:srgbClr val="000000"/>
                </a:solidFill>
                <a:latin typeface="Heebo"/>
                <a:ea typeface="+mn-lt"/>
                <a:cs typeface="Times New Roman"/>
              </a:rPr>
              <a:t> </a:t>
            </a:r>
            <a:r>
              <a:rPr lang="en-US" sz="2000">
                <a:solidFill>
                  <a:srgbClr val="000000"/>
                </a:solidFill>
                <a:latin typeface="Heebo"/>
                <a:ea typeface="+mn-lt"/>
                <a:cs typeface="+mn-lt"/>
              </a:rPr>
              <a:t>In this way, we can know the flow and processing of data input and output interface.</a:t>
            </a:r>
            <a:endParaRPr lang="ja-JP" altLang="en-US" sz="2000">
              <a:solidFill>
                <a:srgbClr val="000000"/>
              </a:solidFill>
              <a:latin typeface="Heebo"/>
              <a:cs typeface="Calibri"/>
            </a:endParaRPr>
          </a:p>
        </p:txBody>
      </p:sp>
      <p:pic>
        <p:nvPicPr>
          <p:cNvPr id="2" name="Picture 1" descr="A diagram of a data flow diagram&#10;&#10;Description automatically generated">
            <a:extLst>
              <a:ext uri="{FF2B5EF4-FFF2-40B4-BE49-F238E27FC236}">
                <a16:creationId xmlns:a16="http://schemas.microsoft.com/office/drawing/2014/main" id="{FB1215D1-E852-6461-8C73-059F4610D94E}"/>
              </a:ext>
            </a:extLst>
          </p:cNvPr>
          <p:cNvPicPr>
            <a:picLocks noChangeAspect="1"/>
          </p:cNvPicPr>
          <p:nvPr/>
        </p:nvPicPr>
        <p:blipFill>
          <a:blip r:embed="rId3"/>
          <a:srcRect t="9760" r="4087" b="7986"/>
          <a:stretch/>
        </p:blipFill>
        <p:spPr>
          <a:xfrm>
            <a:off x="5660723" y="1284515"/>
            <a:ext cx="8602957" cy="67273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7397" y="213598"/>
            <a:ext cx="8881467" cy="762238"/>
          </a:xfrm>
          <a:prstGeom prst="rect">
            <a:avLst/>
          </a:prstGeom>
          <a:noFill/>
          <a:ln/>
        </p:spPr>
        <p:txBody>
          <a:bodyPr wrap="none" lIns="0" tIns="0" rIns="0" bIns="0" rtlCol="0" anchor="t"/>
          <a:lstStyle/>
          <a:p>
            <a:pPr marL="0" indent="0">
              <a:lnSpc>
                <a:spcPts val="6000"/>
              </a:lnSpc>
              <a:buNone/>
            </a:pPr>
            <a:r>
              <a:rPr lang="en-US" sz="4800">
                <a:solidFill>
                  <a:srgbClr val="152D47"/>
                </a:solidFill>
                <a:latin typeface="Crimson Pro Semi Bold" pitchFamily="34" charset="0"/>
                <a:ea typeface="Crimson Pro Semi Bold" pitchFamily="34" charset="-122"/>
                <a:cs typeface="Crimson Pro Semi Bold" pitchFamily="34" charset="-120"/>
              </a:rPr>
              <a:t>Entity Relationship Diagram (ERD)</a:t>
            </a:r>
            <a:endParaRPr lang="en-US" sz="4800"/>
          </a:p>
        </p:txBody>
      </p:sp>
      <p:pic>
        <p:nvPicPr>
          <p:cNvPr id="3" name="Picture 2" descr="A diagram of a lawn care specialist&#10;&#10;Description automatically generated">
            <a:extLst>
              <a:ext uri="{FF2B5EF4-FFF2-40B4-BE49-F238E27FC236}">
                <a16:creationId xmlns:a16="http://schemas.microsoft.com/office/drawing/2014/main" id="{7A389FB5-55AC-68E6-5CBB-5491EBA12F43}"/>
              </a:ext>
            </a:extLst>
          </p:cNvPr>
          <p:cNvPicPr>
            <a:picLocks noChangeAspect="1"/>
          </p:cNvPicPr>
          <p:nvPr/>
        </p:nvPicPr>
        <p:blipFill>
          <a:blip r:embed="rId3"/>
          <a:srcRect t="17259" r="214"/>
          <a:stretch/>
        </p:blipFill>
        <p:spPr>
          <a:xfrm>
            <a:off x="4011974" y="977656"/>
            <a:ext cx="10126181" cy="6809262"/>
          </a:xfrm>
          <a:prstGeom prst="rect">
            <a:avLst/>
          </a:prstGeom>
        </p:spPr>
      </p:pic>
      <p:sp>
        <p:nvSpPr>
          <p:cNvPr id="6" name="TextBox 5">
            <a:extLst>
              <a:ext uri="{FF2B5EF4-FFF2-40B4-BE49-F238E27FC236}">
                <a16:creationId xmlns:a16="http://schemas.microsoft.com/office/drawing/2014/main" id="{6298941D-2F67-2EE3-484E-5867C1295749}"/>
              </a:ext>
            </a:extLst>
          </p:cNvPr>
          <p:cNvSpPr txBox="1"/>
          <p:nvPr/>
        </p:nvSpPr>
        <p:spPr>
          <a:xfrm>
            <a:off x="834572" y="2650273"/>
            <a:ext cx="282302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Heebo"/>
                <a:cs typeface="Times New Roman"/>
              </a:rPr>
              <a:t>The Entity Relationship Diagram shows the entities, their multiplicity and their relationships with each other.</a:t>
            </a:r>
            <a:r>
              <a:rPr lang="en-US" sz="2200">
                <a:latin typeface="Heebo"/>
                <a:ea typeface="+mn-lt"/>
                <a:cs typeface="Times New Roman"/>
              </a:rPr>
              <a:t> The organization of the database can be seen from ERD</a:t>
            </a:r>
            <a:endParaRPr lang="en-US" sz="2200" err="1">
              <a:latin typeface="Heebo"/>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43000" y="384725"/>
            <a:ext cx="6172200" cy="771525"/>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Prototype</a:t>
            </a:r>
            <a:endParaRPr lang="en-US" sz="4850"/>
          </a:p>
        </p:txBody>
      </p:sp>
      <p:pic>
        <p:nvPicPr>
          <p:cNvPr id="7" name="Picture 6">
            <a:extLst>
              <a:ext uri="{FF2B5EF4-FFF2-40B4-BE49-F238E27FC236}">
                <a16:creationId xmlns:a16="http://schemas.microsoft.com/office/drawing/2014/main" id="{2612EC1C-A143-3061-E94D-CD0C15C8DEA1}"/>
              </a:ext>
            </a:extLst>
          </p:cNvPr>
          <p:cNvPicPr>
            <a:picLocks noChangeAspect="1"/>
          </p:cNvPicPr>
          <p:nvPr/>
        </p:nvPicPr>
        <p:blipFill>
          <a:blip r:embed="rId3"/>
          <a:srcRect/>
          <a:stretch/>
        </p:blipFill>
        <p:spPr>
          <a:xfrm>
            <a:off x="2043546" y="1349314"/>
            <a:ext cx="10259290" cy="544969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2F32A16-2391-C9E3-4926-A8A6A75AB003}"/>
              </a:ext>
            </a:extLst>
          </p:cNvPr>
          <p:cNvSpPr txBox="1"/>
          <p:nvPr/>
        </p:nvSpPr>
        <p:spPr>
          <a:xfrm>
            <a:off x="9037233" y="570432"/>
            <a:ext cx="1622416" cy="461665"/>
          </a:xfrm>
          <a:prstGeom prst="rect">
            <a:avLst/>
          </a:prstGeom>
          <a:noFill/>
        </p:spPr>
        <p:txBody>
          <a:bodyPr wrap="square">
            <a:spAutoFit/>
          </a:bodyPr>
          <a:lstStyle/>
          <a:p>
            <a:r>
              <a:rPr lang="en-US" sz="2400"/>
              <a:t>Login</a:t>
            </a:r>
            <a:r>
              <a:rPr lang="zh-CN" altLang="en-US" sz="2400"/>
              <a:t> </a:t>
            </a:r>
            <a:r>
              <a:rPr lang="en-US" altLang="zh-CN" sz="2400"/>
              <a:t>Page</a:t>
            </a:r>
            <a:endParaRPr lang="en-US" sz="2400"/>
          </a:p>
        </p:txBody>
      </p:sp>
      <p:sp>
        <p:nvSpPr>
          <p:cNvPr id="4" name="TextBox 3">
            <a:extLst>
              <a:ext uri="{FF2B5EF4-FFF2-40B4-BE49-F238E27FC236}">
                <a16:creationId xmlns:a16="http://schemas.microsoft.com/office/drawing/2014/main" id="{75B4CF67-D36D-6F1E-276C-50D306B6C6D8}"/>
              </a:ext>
            </a:extLst>
          </p:cNvPr>
          <p:cNvSpPr txBox="1"/>
          <p:nvPr/>
        </p:nvSpPr>
        <p:spPr>
          <a:xfrm>
            <a:off x="3061855" y="7197503"/>
            <a:ext cx="9088582" cy="584775"/>
          </a:xfrm>
          <a:prstGeom prst="rect">
            <a:avLst/>
          </a:prstGeom>
          <a:noFill/>
        </p:spPr>
        <p:txBody>
          <a:bodyPr wrap="square">
            <a:spAutoFit/>
          </a:bodyPr>
          <a:lstStyle/>
          <a:p>
            <a:r>
              <a:rPr lang="en-US" sz="1600">
                <a:solidFill>
                  <a:schemeClr val="bg2">
                    <a:lumMod val="50000"/>
                  </a:schemeClr>
                </a:solidFill>
              </a:rPr>
              <a:t>https://</a:t>
            </a:r>
            <a:r>
              <a:rPr lang="en-US" sz="1600" err="1">
                <a:solidFill>
                  <a:schemeClr val="bg2">
                    <a:lumMod val="50000"/>
                  </a:schemeClr>
                </a:solidFill>
              </a:rPr>
              <a:t>www.figma.com</a:t>
            </a:r>
            <a:r>
              <a:rPr lang="en-US" sz="1600">
                <a:solidFill>
                  <a:schemeClr val="bg2">
                    <a:lumMod val="50000"/>
                  </a:schemeClr>
                </a:solidFill>
              </a:rPr>
              <a:t>/proto/UTPorm1C9i8WJLgzdZi9th/Dashboard-UI-Kit-with-Prototyping-(Community)?node-id=1879-62222&amp;t=hsbjZQWT5apG1phk-1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6540-5586-F8A5-D04E-0705276DFF90}"/>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A994C5A6-F889-C2E0-47B6-ADC6BA166938}"/>
              </a:ext>
            </a:extLst>
          </p:cNvPr>
          <p:cNvSpPr/>
          <p:nvPr/>
        </p:nvSpPr>
        <p:spPr>
          <a:xfrm>
            <a:off x="642512" y="812169"/>
            <a:ext cx="2717896" cy="1983583"/>
          </a:xfrm>
          <a:prstGeom prst="rect">
            <a:avLst/>
          </a:prstGeom>
          <a:noFill/>
          <a:ln/>
        </p:spPr>
        <p:txBody>
          <a:bodyPr wrap="none" lIns="0" tIns="0" rIns="0" bIns="0" rtlCol="0" anchor="t"/>
          <a:lstStyle/>
          <a:p>
            <a:pPr marL="0" indent="0">
              <a:lnSpc>
                <a:spcPts val="6050"/>
              </a:lnSpc>
              <a:buNone/>
            </a:pPr>
            <a:r>
              <a:rPr lang="en-US" sz="4850">
                <a:solidFill>
                  <a:srgbClr val="152D47"/>
                </a:solidFill>
                <a:latin typeface="Crimson Pro Semi Bold" pitchFamily="34" charset="0"/>
                <a:ea typeface="Crimson Pro Semi Bold" pitchFamily="34" charset="-122"/>
                <a:cs typeface="Crimson Pro Semi Bold" pitchFamily="34" charset="-120"/>
              </a:rPr>
              <a:t>Prototype</a:t>
            </a:r>
          </a:p>
        </p:txBody>
      </p:sp>
      <p:sp>
        <p:nvSpPr>
          <p:cNvPr id="6" name="TextBox 5">
            <a:extLst>
              <a:ext uri="{FF2B5EF4-FFF2-40B4-BE49-F238E27FC236}">
                <a16:creationId xmlns:a16="http://schemas.microsoft.com/office/drawing/2014/main" id="{0008C993-C82F-45F9-5CCE-414BADAECA74}"/>
              </a:ext>
            </a:extLst>
          </p:cNvPr>
          <p:cNvSpPr txBox="1"/>
          <p:nvPr/>
        </p:nvSpPr>
        <p:spPr>
          <a:xfrm>
            <a:off x="642512" y="3853190"/>
            <a:ext cx="2717896" cy="954107"/>
          </a:xfrm>
          <a:prstGeom prst="rect">
            <a:avLst/>
          </a:prstGeom>
          <a:noFill/>
        </p:spPr>
        <p:txBody>
          <a:bodyPr wrap="square">
            <a:spAutoFit/>
          </a:bodyPr>
          <a:lstStyle/>
          <a:p>
            <a:r>
              <a:rPr lang="en-US" sz="2800" b="1"/>
              <a:t>Admin</a:t>
            </a:r>
          </a:p>
          <a:p>
            <a:r>
              <a:rPr lang="en-US" sz="2800" b="1"/>
              <a:t>Dashboard</a:t>
            </a:r>
            <a:r>
              <a:rPr lang="zh-CN" altLang="en-US" sz="2800" b="1"/>
              <a:t> </a:t>
            </a:r>
            <a:r>
              <a:rPr lang="en-US" altLang="zh-CN" sz="2800" b="1"/>
              <a:t>Page</a:t>
            </a:r>
            <a:endParaRPr lang="en-US" sz="2800" b="1"/>
          </a:p>
        </p:txBody>
      </p:sp>
      <p:pic>
        <p:nvPicPr>
          <p:cNvPr id="4" name="Picture 3" descr="A screenshot of a computer&#10;&#10;Description automatically generated">
            <a:extLst>
              <a:ext uri="{FF2B5EF4-FFF2-40B4-BE49-F238E27FC236}">
                <a16:creationId xmlns:a16="http://schemas.microsoft.com/office/drawing/2014/main" id="{8691DEEF-9F3A-4F17-E783-E7F3D03266B5}"/>
              </a:ext>
            </a:extLst>
          </p:cNvPr>
          <p:cNvPicPr>
            <a:picLocks noChangeAspect="1"/>
          </p:cNvPicPr>
          <p:nvPr/>
        </p:nvPicPr>
        <p:blipFill>
          <a:blip r:embed="rId3"/>
          <a:stretch>
            <a:fillRect/>
          </a:stretch>
        </p:blipFill>
        <p:spPr>
          <a:xfrm>
            <a:off x="4120055" y="189187"/>
            <a:ext cx="9989600" cy="8040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1050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639</cp:revision>
  <dcterms:created xsi:type="dcterms:W3CDTF">2024-10-10T08:42:38Z</dcterms:created>
  <dcterms:modified xsi:type="dcterms:W3CDTF">2024-10-13T23:27:01Z</dcterms:modified>
</cp:coreProperties>
</file>